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8"/>
  </p:notesMasterIdLst>
  <p:sldIdLst>
    <p:sldId id="276" r:id="rId5"/>
    <p:sldId id="275" r:id="rId6"/>
    <p:sldId id="285" r:id="rId7"/>
    <p:sldId id="281" r:id="rId8"/>
    <p:sldId id="301" r:id="rId9"/>
    <p:sldId id="294" r:id="rId10"/>
    <p:sldId id="295" r:id="rId11"/>
    <p:sldId id="296" r:id="rId12"/>
    <p:sldId id="302" r:id="rId13"/>
    <p:sldId id="280" r:id="rId14"/>
    <p:sldId id="297" r:id="rId15"/>
    <p:sldId id="298" r:id="rId16"/>
    <p:sldId id="299" r:id="rId17"/>
    <p:sldId id="300" r:id="rId18"/>
    <p:sldId id="282" r:id="rId19"/>
    <p:sldId id="287" r:id="rId20"/>
    <p:sldId id="289" r:id="rId21"/>
    <p:sldId id="290" r:id="rId22"/>
    <p:sldId id="292" r:id="rId23"/>
    <p:sldId id="291" r:id="rId24"/>
    <p:sldId id="293" r:id="rId25"/>
    <p:sldId id="277" r:id="rId26"/>
    <p:sldId id="284" r:id="rId27"/>
  </p:sldIdLst>
  <p:sldSz cx="7559675" cy="568801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1pPr>
    <a:lvl2pPr marL="317937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2pPr>
    <a:lvl3pPr marL="635874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3pPr>
    <a:lvl4pPr marL="953811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4pPr>
    <a:lvl5pPr marL="1271748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5pPr>
    <a:lvl6pPr marL="1589684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6pPr>
    <a:lvl7pPr marL="1907621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7pPr>
    <a:lvl8pPr marL="2225558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8pPr>
    <a:lvl9pPr marL="2543495" algn="l" defTabSz="635874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4C4C4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44EB9-898A-4FE4-8FA1-3C3D0BC12A9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43000"/>
            <a:ext cx="4102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46561-9EC9-4A28-81CF-739A4400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8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Esi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1079500"/>
            <a:ext cx="7559675" cy="2592388"/>
          </a:xfrm>
          <a:solidFill>
            <a:schemeClr val="bg2"/>
          </a:solidFill>
        </p:spPr>
        <p:txBody>
          <a:bodyPr/>
          <a:lstStyle/>
          <a:p>
            <a:r>
              <a:rPr lang="et-EE"/>
              <a:t>Pildi lisamiseks klõpsake ikooni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320000"/>
            <a:ext cx="3600000" cy="1017544"/>
          </a:xfrm>
        </p:spPr>
        <p:txBody>
          <a:bodyPr anchor="t">
            <a:normAutofit/>
          </a:bodyPr>
          <a:lstStyle>
            <a:lvl1pPr algn="l">
              <a:defRPr sz="2100" baseline="0"/>
            </a:lvl1pPr>
          </a:lstStyle>
          <a:p>
            <a:r>
              <a:rPr lang="et-EE"/>
              <a:t>Pealkiri siia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00000" y="4320000"/>
            <a:ext cx="1022288" cy="37250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rgbClr val="4C4C4C"/>
                </a:solidFill>
              </a:defRPr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et-EE"/>
              <a:t>16.10.2015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00" y="396000"/>
            <a:ext cx="2140149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9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Foto valgeg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4520564"/>
            <a:ext cx="6660000" cy="59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382771"/>
            <a:ext cx="2364196" cy="1338141"/>
          </a:xfrm>
          <a:solidFill>
            <a:schemeClr val="bg1"/>
          </a:solidFill>
        </p:spPr>
        <p:txBody>
          <a:bodyPr lIns="180000" tIns="180000" rIns="180000" bIns="180000" anchor="t">
            <a:spAutoFit/>
          </a:bodyPr>
          <a:lstStyle>
            <a:lvl1pPr>
              <a:spcBef>
                <a:spcPts val="200"/>
              </a:spcBef>
              <a:buClr>
                <a:schemeClr val="accent1"/>
              </a:buClr>
              <a:defRPr sz="10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buClr>
                <a:schemeClr val="accent1"/>
              </a:buClr>
              <a:defRPr sz="10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buClr>
                <a:schemeClr val="accent1"/>
              </a:buClr>
              <a:defRPr sz="10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buClr>
                <a:schemeClr val="accent1"/>
              </a:buClr>
              <a:defRPr sz="10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buClr>
                <a:schemeClr val="accent1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59675" cy="5688013"/>
          </a:xfrm>
        </p:spPr>
        <p:txBody>
          <a:bodyPr/>
          <a:lstStyle/>
          <a:p>
            <a:r>
              <a:rPr lang="et-EE"/>
              <a:t>Pildi lisamiseks klõpsake ikooni</a:t>
            </a:r>
          </a:p>
        </p:txBody>
      </p:sp>
    </p:spTree>
    <p:extLst>
      <p:ext uri="{BB962C8B-B14F-4D97-AF65-F5344CB8AC3E}">
        <p14:creationId xmlns:p14="http://schemas.microsoft.com/office/powerpoint/2010/main" val="394791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49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KPK Sisu 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382771"/>
            <a:ext cx="6660000" cy="594000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9" y="1118716"/>
            <a:ext cx="6660000" cy="39373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3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KPK 2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800" y="1118716"/>
            <a:ext cx="3240000" cy="39373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2799" y="1118715"/>
            <a:ext cx="3240000" cy="3937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63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2+2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382771"/>
            <a:ext cx="6660000" cy="594000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5271946"/>
            <a:ext cx="4598656" cy="302834"/>
          </a:xfrm>
        </p:spPr>
        <p:txBody>
          <a:bodyPr/>
          <a:lstStyle/>
          <a:p>
            <a:r>
              <a:rPr lang="en-US"/>
              <a:t>Skepast &amp; Puhkim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27999" y="5271946"/>
            <a:ext cx="233675" cy="30283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2"/>
          <p:cNvSpPr>
            <a:spLocks noGrp="1"/>
          </p:cNvSpPr>
          <p:nvPr>
            <p:ph sz="quarter" idx="14"/>
          </p:nvPr>
        </p:nvSpPr>
        <p:spPr>
          <a:xfrm>
            <a:off x="3863975" y="1118715"/>
            <a:ext cx="3238500" cy="19080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9" name="Content Placeholder 14"/>
          <p:cNvSpPr>
            <a:spLocks noGrp="1"/>
          </p:cNvSpPr>
          <p:nvPr>
            <p:ph sz="quarter" idx="15"/>
          </p:nvPr>
        </p:nvSpPr>
        <p:spPr>
          <a:xfrm>
            <a:off x="3862475" y="3151028"/>
            <a:ext cx="3240000" cy="19080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6"/>
          </p:nvPr>
        </p:nvSpPr>
        <p:spPr>
          <a:xfrm>
            <a:off x="442800" y="1118715"/>
            <a:ext cx="3238500" cy="19080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7"/>
          </p:nvPr>
        </p:nvSpPr>
        <p:spPr>
          <a:xfrm>
            <a:off x="442800" y="3151028"/>
            <a:ext cx="3240000" cy="19080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276221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1+2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42800" y="1118715"/>
            <a:ext cx="3240000" cy="3937379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63975" y="1118715"/>
            <a:ext cx="3238500" cy="19080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863975" y="3148094"/>
            <a:ext cx="3240000" cy="19080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206670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1+2 vertikaa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42799" y="1118716"/>
            <a:ext cx="6659675" cy="189036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42799" y="3151028"/>
            <a:ext cx="3238500" cy="19080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862474" y="3151028"/>
            <a:ext cx="3240000" cy="19080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55744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tabel piltid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442799" y="1174769"/>
            <a:ext cx="6659999" cy="27312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Tabeli lisamiseks klõpsake ikooni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42799" y="4104001"/>
            <a:ext cx="115200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817910" y="4113397"/>
            <a:ext cx="115200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93021" y="4131327"/>
            <a:ext cx="115200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575687" y="4131327"/>
            <a:ext cx="115200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950798" y="4113397"/>
            <a:ext cx="115200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</p:spTree>
    <p:extLst>
      <p:ext uri="{BB962C8B-B14F-4D97-AF65-F5344CB8AC3E}">
        <p14:creationId xmlns:p14="http://schemas.microsoft.com/office/powerpoint/2010/main" val="174310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Pildid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Skepast &amp; Puhkim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00" y="5328000"/>
            <a:ext cx="1170000" cy="19090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5130000"/>
            <a:ext cx="7559675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42800" y="1165373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2215936" y="1165373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5727687" y="1165373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3954551" y="1165373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442800" y="2499429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2215936" y="2499429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5727687" y="2499429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6"/>
          </p:nvPr>
        </p:nvSpPr>
        <p:spPr>
          <a:xfrm>
            <a:off x="3954551" y="2499429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442800" y="3833486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8"/>
          </p:nvPr>
        </p:nvSpPr>
        <p:spPr>
          <a:xfrm>
            <a:off x="2215936" y="3833486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5727687" y="3833486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30"/>
          </p:nvPr>
        </p:nvSpPr>
        <p:spPr>
          <a:xfrm>
            <a:off x="3954551" y="3833486"/>
            <a:ext cx="1375110" cy="82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42801" y="2030916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tex</a:t>
            </a:r>
            <a:endParaRPr lang="et-EE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42800" y="3362144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tex</a:t>
            </a:r>
            <a:endParaRPr lang="et-EE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442800" y="4696201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tex</a:t>
            </a:r>
            <a:endParaRPr lang="et-EE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215936" y="2030916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tex</a:t>
            </a:r>
            <a:endParaRPr lang="et-EE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2215935" y="3362144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tex</a:t>
            </a:r>
            <a:endParaRPr lang="et-EE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2215935" y="4696201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tex</a:t>
            </a:r>
            <a:endParaRPr lang="et-EE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3954551" y="2034122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tex</a:t>
            </a:r>
            <a:endParaRPr lang="et-EE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3954551" y="3359050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tex</a:t>
            </a:r>
            <a:endParaRPr lang="et-EE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3954551" y="4696201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tex</a:t>
            </a:r>
            <a:endParaRPr lang="et-EE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5727688" y="2034468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tex</a:t>
            </a:r>
            <a:endParaRPr lang="et-EE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5727687" y="3365696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tex</a:t>
            </a:r>
            <a:endParaRPr lang="et-EE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5727687" y="4699753"/>
            <a:ext cx="1375110" cy="326568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tex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4788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PK Foto Siniseg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59675" cy="5688013"/>
          </a:xfrm>
        </p:spPr>
        <p:txBody>
          <a:bodyPr/>
          <a:lstStyle/>
          <a:p>
            <a:r>
              <a:rPr lang="et-EE"/>
              <a:t>Pildi lisamiseks klõpsake ikooni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382771"/>
            <a:ext cx="6660000" cy="59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604" y="3776423"/>
            <a:ext cx="2364196" cy="1338141"/>
          </a:xfrm>
          <a:solidFill>
            <a:schemeClr val="accent1"/>
          </a:solidFill>
        </p:spPr>
        <p:txBody>
          <a:bodyPr lIns="180000" tIns="180000" rIns="180000" bIns="180000" anchor="b">
            <a:spAutoFit/>
          </a:bodyPr>
          <a:lstStyle>
            <a:lvl1pPr>
              <a:spcBef>
                <a:spcPts val="200"/>
              </a:spcBef>
              <a:buClr>
                <a:schemeClr val="accent2"/>
              </a:buClr>
              <a:defRPr sz="1000" b="1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buClr>
                <a:schemeClr val="accent2"/>
              </a:buClr>
              <a:defRPr sz="1000">
                <a:solidFill>
                  <a:schemeClr val="bg1"/>
                </a:solidFill>
              </a:defRPr>
            </a:lvl2pPr>
            <a:lvl3pPr>
              <a:spcBef>
                <a:spcPts val="200"/>
              </a:spcBef>
              <a:buClr>
                <a:schemeClr val="accent2"/>
              </a:buClr>
              <a:defRPr sz="1000">
                <a:solidFill>
                  <a:schemeClr val="bg1"/>
                </a:solidFill>
              </a:defRPr>
            </a:lvl3pPr>
            <a:lvl4pPr>
              <a:spcBef>
                <a:spcPts val="200"/>
              </a:spcBef>
              <a:buClr>
                <a:schemeClr val="accent2"/>
              </a:buClr>
              <a:defRPr sz="1000">
                <a:solidFill>
                  <a:schemeClr val="bg1"/>
                </a:solidFill>
              </a:defRPr>
            </a:lvl4pPr>
            <a:lvl5pPr>
              <a:spcBef>
                <a:spcPts val="200"/>
              </a:spcBef>
              <a:buClr>
                <a:schemeClr val="accent2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800" y="382770"/>
            <a:ext cx="6660000" cy="59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799" y="1228165"/>
            <a:ext cx="6660000" cy="37920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271946"/>
            <a:ext cx="4598656" cy="30283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et-EE"/>
              <a:t>Skepast &amp; Puhkim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999" y="5271946"/>
            <a:ext cx="233675" cy="3028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441862-4EB7-4B9B-ACEE-7F73DFBB68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9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4" r:id="rId5"/>
    <p:sldLayoutId id="2147483661" r:id="rId6"/>
    <p:sldLayoutId id="2147483662" r:id="rId7"/>
    <p:sldLayoutId id="2147483663" r:id="rId8"/>
    <p:sldLayoutId id="2147483659" r:id="rId9"/>
    <p:sldLayoutId id="2147483660" r:id="rId10"/>
    <p:sldLayoutId id="2147483655" r:id="rId11"/>
  </p:sldLayoutIdLst>
  <p:hf hdr="0" dt="0"/>
  <p:txStyles>
    <p:titleStyle>
      <a:lvl1pPr algn="l" defTabSz="567019" rtl="0" eaLnBrk="1" latinLnBrk="0" hangingPunct="1">
        <a:lnSpc>
          <a:spcPct val="100000"/>
        </a:lnSpc>
        <a:spcBef>
          <a:spcPct val="0"/>
        </a:spcBef>
        <a:buNone/>
        <a:defRPr sz="1900" kern="1200" cap="all" baseline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41755" indent="-141755" algn="l" defTabSz="567019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25265" indent="-141755" algn="l" defTabSz="567019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708774" indent="-141755" algn="l" defTabSz="567019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92284" indent="-141755" algn="l" defTabSz="567019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275794" indent="-141755" algn="l" defTabSz="567019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is.skpk.ee/portal/apps/webappviewer/index.html?id=c45aa5d224734be2aa1df8e36135f248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D9597B4B-E2A8-9839-4527-14EE1BFFF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9" y="0"/>
            <a:ext cx="7559675" cy="5107314"/>
          </a:xfrm>
          <a:prstGeom prst="rect">
            <a:avLst/>
          </a:prstGeom>
        </p:spPr>
      </p:pic>
      <p:sp>
        <p:nvSpPr>
          <p:cNvPr id="8" name="Ristkülik 7">
            <a:extLst>
              <a:ext uri="{FF2B5EF4-FFF2-40B4-BE49-F238E27FC236}">
                <a16:creationId xmlns:a16="http://schemas.microsoft.com/office/drawing/2014/main" id="{8D2629AE-1BFF-2D4E-270A-111F3C026541}"/>
              </a:ext>
            </a:extLst>
          </p:cNvPr>
          <p:cNvSpPr/>
          <p:nvPr/>
        </p:nvSpPr>
        <p:spPr>
          <a:xfrm>
            <a:off x="-7039" y="136149"/>
            <a:ext cx="7559675" cy="96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0D39B9B-C6AC-E325-5CEB-90C71FF52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39" y="136149"/>
            <a:ext cx="7552636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b="1"/>
              <a:t>PÕLTSAMAA VALLA TUULEPARKIDE </a:t>
            </a:r>
            <a:r>
              <a:rPr lang="et-EE" altLang="et-EE" b="1"/>
              <a:t>ERIPLANEERINGU </a:t>
            </a:r>
            <a:br>
              <a:rPr lang="et-EE" altLang="et-EE" b="1"/>
            </a:br>
            <a:r>
              <a:rPr lang="et-EE" altLang="et-EE" b="1"/>
              <a:t>LÄHTESEISUKOHAD JA </a:t>
            </a:r>
            <a:br>
              <a:rPr lang="et-EE" altLang="et-EE" b="1"/>
            </a:br>
            <a:r>
              <a:rPr lang="et-EE" altLang="et-EE" b="1"/>
              <a:t>MÕJUDE HINDAMISE VÄLJATÖÖTAMISE KAVATSUS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0A406-7CEC-DA6B-1ADB-F5EFCC96B040}"/>
              </a:ext>
            </a:extLst>
          </p:cNvPr>
          <p:cNvSpPr txBox="1"/>
          <p:nvPr/>
        </p:nvSpPr>
        <p:spPr>
          <a:xfrm>
            <a:off x="4309110" y="5266850"/>
            <a:ext cx="3017520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>
                <a:solidFill>
                  <a:schemeClr val="tx2"/>
                </a:solidFill>
              </a:rPr>
              <a:t>Kadri Vaher ja Moonika Lipping</a:t>
            </a:r>
          </a:p>
        </p:txBody>
      </p:sp>
    </p:spTree>
    <p:extLst>
      <p:ext uri="{BB962C8B-B14F-4D97-AF65-F5344CB8AC3E}">
        <p14:creationId xmlns:p14="http://schemas.microsoft.com/office/powerpoint/2010/main" val="1565670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8B127F3-BF21-15E4-0B50-C511A9BF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0042D4AC-B851-7AEA-E58E-58EBE2C6B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24" y="-38431"/>
            <a:ext cx="5627251" cy="570623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C8220E31-C960-6B6C-B5E9-11331C1C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24" y="1500"/>
            <a:ext cx="1828800" cy="1347240"/>
          </a:xfrm>
        </p:spPr>
        <p:txBody>
          <a:bodyPr>
            <a:normAutofit/>
          </a:bodyPr>
          <a:lstStyle/>
          <a:p>
            <a:r>
              <a:rPr lang="et-EE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ESIALGSED ASUKOHA </a:t>
            </a:r>
            <a:br>
              <a:rPr lang="et-EE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t-EE" sz="1800" b="1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eelvAliku</a:t>
            </a:r>
            <a:r>
              <a:rPr lang="et-EE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et-EE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t-EE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ALAD </a:t>
            </a:r>
            <a:endParaRPr lang="et-EE" sz="1800" b="1"/>
          </a:p>
        </p:txBody>
      </p:sp>
    </p:spTree>
    <p:extLst>
      <p:ext uri="{BB962C8B-B14F-4D97-AF65-F5344CB8AC3E}">
        <p14:creationId xmlns:p14="http://schemas.microsoft.com/office/powerpoint/2010/main" val="210255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BF49779-7D9C-48B8-C67E-B63783B3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Pealkiri 1">
            <a:extLst>
              <a:ext uri="{FF2B5EF4-FFF2-40B4-BE49-F238E27FC236}">
                <a16:creationId xmlns:a16="http://schemas.microsoft.com/office/drawing/2014/main" id="{3D0CE794-809B-4EC2-768B-9C496FF5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95" y="115910"/>
            <a:ext cx="5259893" cy="594000"/>
          </a:xfrm>
        </p:spPr>
        <p:txBody>
          <a:bodyPr>
            <a:normAutofit/>
          </a:bodyPr>
          <a:lstStyle/>
          <a:p>
            <a:r>
              <a:rPr lang="et-EE" sz="2000" b="1" dirty="0"/>
              <a:t>Kaalutluskriteeriumid 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2E700-7C68-85AA-2FAD-FC3602BB2013}"/>
              </a:ext>
            </a:extLst>
          </p:cNvPr>
          <p:cNvSpPr txBox="1"/>
          <p:nvPr/>
        </p:nvSpPr>
        <p:spPr>
          <a:xfrm>
            <a:off x="116425" y="1227846"/>
            <a:ext cx="6500622" cy="414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</a:pPr>
            <a:r>
              <a:rPr lang="et-E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LOODUSKESKKOND </a:t>
            </a:r>
            <a:endParaRPr lang="et-EE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Kaitsealuste looma- ja linnuliikide leiukohad, toitumisalad ning liikumisteed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Lindude olulised rändekoridorid ja rändepeatuspaigad väljaspool kaitsealasid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Nahkhiirte leiukohad (II kaitsekategooria) ja rändekoridorid</a:t>
            </a:r>
            <a:endParaRPr lang="et-EE" sz="1400" dirty="0"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Lendorava leiukohad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I, II ja III kaitsekategooria taime-, seene- ja samblikuliikide leiukohad</a:t>
            </a:r>
            <a:endParaRPr lang="et-EE" sz="1400" dirty="0"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Metsise elupaikade omavahelist sidusust tagavad alad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Väärtuslike </a:t>
            </a:r>
            <a:r>
              <a:rPr lang="et-EE" sz="14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ökosüsteemidede</a:t>
            </a: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alad</a:t>
            </a:r>
            <a:endParaRPr lang="et-EE" sz="1400" dirty="0"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Kaitstav looduse üksikobjekt ja selle kaitsevöönd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Projekteeritavad kaitsealused loodusobjektid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t-EE" sz="14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Vääriselupaigad</a:t>
            </a:r>
            <a:endParaRPr lang="et-EE" sz="1400" dirty="0"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Rohevõrgustik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1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BF49779-7D9C-48B8-C67E-B63783B3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Pealkiri 1">
            <a:extLst>
              <a:ext uri="{FF2B5EF4-FFF2-40B4-BE49-F238E27FC236}">
                <a16:creationId xmlns:a16="http://schemas.microsoft.com/office/drawing/2014/main" id="{3D0CE794-809B-4EC2-768B-9C496FF5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79" y="115910"/>
            <a:ext cx="5259893" cy="594000"/>
          </a:xfrm>
        </p:spPr>
        <p:txBody>
          <a:bodyPr>
            <a:normAutofit/>
          </a:bodyPr>
          <a:lstStyle/>
          <a:p>
            <a:r>
              <a:rPr lang="et-EE" sz="2000" b="1" dirty="0"/>
              <a:t>Kaalutluskriteeriumid 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2E700-7C68-85AA-2FAD-FC3602BB2013}"/>
              </a:ext>
            </a:extLst>
          </p:cNvPr>
          <p:cNvSpPr txBox="1"/>
          <p:nvPr/>
        </p:nvSpPr>
        <p:spPr>
          <a:xfrm>
            <a:off x="116425" y="1217128"/>
            <a:ext cx="6500622" cy="4354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</a:pPr>
            <a:r>
              <a:rPr lang="et-E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ASUSTUS JA KULTUUR </a:t>
            </a:r>
            <a:endParaRPr lang="et-EE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t-E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Valla keskusalad väljapool tiheasustusalasid</a:t>
            </a: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Palverännutee</a:t>
            </a: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Ilusa vaatega koht ja ilusa vaatega teelõik</a:t>
            </a: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Kohaliku kaitse all olevad kultuuriobjektid: pärandkultuuriobjektid, XX sajandi arhitektuuripärandi objektid, maaehituspärandi objektid, miljööväärtuslikud alad</a:t>
            </a: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Muud väärtuslikud kultuuriobjektid: looduslikud pühapaigad, muistised ja pärimuspaigad</a:t>
            </a:r>
            <a:endParaRPr lang="et-EE" sz="1800" dirty="0"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Väärtuslik maastik</a:t>
            </a:r>
            <a:endParaRPr lang="et-EE" sz="1800" dirty="0"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endParaRPr lang="et-E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80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BF49779-7D9C-48B8-C67E-B63783B3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Pealkiri 1">
            <a:extLst>
              <a:ext uri="{FF2B5EF4-FFF2-40B4-BE49-F238E27FC236}">
                <a16:creationId xmlns:a16="http://schemas.microsoft.com/office/drawing/2014/main" id="{3D0CE794-809B-4EC2-768B-9C496FF5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9" y="115910"/>
            <a:ext cx="5259893" cy="594000"/>
          </a:xfrm>
        </p:spPr>
        <p:txBody>
          <a:bodyPr>
            <a:normAutofit/>
          </a:bodyPr>
          <a:lstStyle/>
          <a:p>
            <a:r>
              <a:rPr lang="et-EE" sz="2000" b="1" dirty="0"/>
              <a:t>Kaalutluskriteeriumid III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2E700-7C68-85AA-2FAD-FC3602BB2013}"/>
              </a:ext>
            </a:extLst>
          </p:cNvPr>
          <p:cNvSpPr txBox="1"/>
          <p:nvPr/>
        </p:nvSpPr>
        <p:spPr>
          <a:xfrm>
            <a:off x="169060" y="709910"/>
            <a:ext cx="6500622" cy="4712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</a:pPr>
            <a:r>
              <a:rPr lang="et-E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TARISTU</a:t>
            </a:r>
            <a:endParaRPr lang="et-EE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Kohalik tee kaitsevööndiga</a:t>
            </a:r>
          </a:p>
          <a:p>
            <a:endParaRPr lang="et-EE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</a:pPr>
            <a:r>
              <a:rPr lang="et-E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RIIKLIK HUVI</a:t>
            </a:r>
            <a:endParaRPr lang="et-EE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Maardla ala</a:t>
            </a:r>
            <a:endParaRPr lang="et-E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Maaparandussüsteemi võrk ja eesvool</a:t>
            </a: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Veekogu koos ehituskeeluvööndiga</a:t>
            </a: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Väärtuslik põllumajandusmaa</a:t>
            </a: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Kavandatava lasketiiru alternatiivid koos piiranguvööndiga</a:t>
            </a:r>
            <a:endParaRPr lang="et-EE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Üleujutusalad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Arheoloogiatundlikud alad</a:t>
            </a: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</a:pPr>
            <a:endParaRPr lang="et-EE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</a:pPr>
            <a:r>
              <a:rPr lang="et-EE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MAJANDUSLIKUD ASPEKTID</a:t>
            </a:r>
          </a:p>
          <a:p>
            <a:endParaRPr lang="et-E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CA8ACBF-FC12-EF52-AD53-C2D3F6EC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35" y="100381"/>
            <a:ext cx="6660000" cy="594000"/>
          </a:xfrm>
        </p:spPr>
        <p:txBody>
          <a:bodyPr/>
          <a:lstStyle/>
          <a:p>
            <a:r>
              <a:rPr lang="et-EE" sz="2000" b="1" dirty="0"/>
              <a:t>ERIPLANEERINGU KAARDIRAKENDUS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CDEDA45-4AD9-7745-3838-075B5821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lt 7">
            <a:hlinkClick r:id="rId2"/>
            <a:extLst>
              <a:ext uri="{FF2B5EF4-FFF2-40B4-BE49-F238E27FC236}">
                <a16:creationId xmlns:a16="http://schemas.microsoft.com/office/drawing/2014/main" id="{DB34A2B4-4957-C485-493C-6D0736789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2" y="830114"/>
            <a:ext cx="7559675" cy="4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3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08D0990-D445-9DE6-EDE9-A705FCCA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Pealkiri 1">
            <a:extLst>
              <a:ext uri="{FF2B5EF4-FFF2-40B4-BE49-F238E27FC236}">
                <a16:creationId xmlns:a16="http://schemas.microsoft.com/office/drawing/2014/main" id="{1EBCCF0D-713B-0677-4ED6-3082D2904D44}"/>
              </a:ext>
            </a:extLst>
          </p:cNvPr>
          <p:cNvSpPr txBox="1">
            <a:spLocks/>
          </p:cNvSpPr>
          <p:nvPr/>
        </p:nvSpPr>
        <p:spPr>
          <a:xfrm>
            <a:off x="238601" y="172022"/>
            <a:ext cx="4328319" cy="59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5670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kern="1200" cap="all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z="1800" b="1">
                <a:cs typeface="Times New Roman" panose="02020603050405020304" pitchFamily="18" charset="0"/>
              </a:rPr>
              <a:t>LÄBIVIIDAVAD UURINGUD</a:t>
            </a:r>
            <a:endParaRPr lang="et-EE" sz="1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DB74B-3F70-4725-6D59-A371FF6F2E23}"/>
              </a:ext>
            </a:extLst>
          </p:cNvPr>
          <p:cNvSpPr txBox="1"/>
          <p:nvPr/>
        </p:nvSpPr>
        <p:spPr>
          <a:xfrm>
            <a:off x="405368" y="1152716"/>
            <a:ext cx="6806962" cy="242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Nähtavusanalüüs ja </a:t>
            </a:r>
            <a:r>
              <a:rPr lang="et-EE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visualiseeringud</a:t>
            </a:r>
            <a:r>
              <a:rPr lang="et-E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fotomontaažina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Linnustiku uuring 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Nahkhiirte uuring 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Mürauuring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Varjutuse modelleerimine/hindamine</a:t>
            </a:r>
            <a:endParaRPr lang="et-EE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Rohevõrgustiku sidususe eksperthinnang</a:t>
            </a:r>
            <a:endParaRPr lang="et-EE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42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08D0990-D445-9DE6-EDE9-A705FCCA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Pealkiri 1">
            <a:extLst>
              <a:ext uri="{FF2B5EF4-FFF2-40B4-BE49-F238E27FC236}">
                <a16:creationId xmlns:a16="http://schemas.microsoft.com/office/drawing/2014/main" id="{1EBCCF0D-713B-0677-4ED6-3082D2904D44}"/>
              </a:ext>
            </a:extLst>
          </p:cNvPr>
          <p:cNvSpPr txBox="1">
            <a:spLocks/>
          </p:cNvSpPr>
          <p:nvPr/>
        </p:nvSpPr>
        <p:spPr>
          <a:xfrm>
            <a:off x="238601" y="172022"/>
            <a:ext cx="6663131" cy="59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5670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kern="1200" cap="all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z="1800" b="1">
                <a:cs typeface="Times New Roman" panose="02020603050405020304" pitchFamily="18" charset="0"/>
              </a:rPr>
              <a:t>Ülevaade mõjude hindamisest</a:t>
            </a:r>
            <a:endParaRPr lang="et-EE" sz="1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DB74B-3F70-4725-6D59-A371FF6F2E23}"/>
              </a:ext>
            </a:extLst>
          </p:cNvPr>
          <p:cNvSpPr txBox="1"/>
          <p:nvPr/>
        </p:nvSpPr>
        <p:spPr>
          <a:xfrm>
            <a:off x="405368" y="1152716"/>
            <a:ext cx="6806962" cy="346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</a:pPr>
            <a:r>
              <a:rPr lang="et-EE" sz="1800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Mõjude hindamine lähtub</a:t>
            </a:r>
            <a:r>
              <a:rPr lang="et-E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eriplaneeringu I etapiga kavandatavast;</a:t>
            </a:r>
          </a:p>
          <a:p>
            <a:pPr marL="285750" indent="-28575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planeeringuala ulatusest;</a:t>
            </a:r>
          </a:p>
          <a:p>
            <a:pPr marL="285750" indent="-28575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maismaa tuuleparkide arendamise etappidest;</a:t>
            </a:r>
          </a:p>
          <a:p>
            <a:pPr marL="285750" indent="-28575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olemasolevast keskkonnast.</a:t>
            </a: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</a:pPr>
            <a:endParaRPr lang="et-EE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</a:pPr>
            <a:r>
              <a:rPr lang="et-E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Mõjude hindamine koosneb </a:t>
            </a:r>
            <a:r>
              <a:rPr lang="et-EE" sz="1800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keskkonnamõju strateegilisest hindamisest </a:t>
            </a:r>
            <a:r>
              <a:rPr lang="et-E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(KSH) ja </a:t>
            </a:r>
            <a:r>
              <a:rPr lang="et-EE" sz="1800" u="sng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laiemapõhjalisest</a:t>
            </a:r>
            <a:r>
              <a:rPr lang="et-EE" sz="1800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ehk asjakohaste mõjude hindamisest</a:t>
            </a:r>
            <a:r>
              <a:rPr lang="et-EE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et-EE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57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elicopter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288986D8-34EB-2731-5C68-464C64E06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2307" y="1643141"/>
            <a:ext cx="3923397" cy="2942548"/>
          </a:xfrm>
          <a:prstGeom prst="rect">
            <a:avLst/>
          </a:prstGeom>
        </p:spPr>
      </p:pic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08D0990-D445-9DE6-EDE9-A705FCCA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Pealkiri 1">
            <a:extLst>
              <a:ext uri="{FF2B5EF4-FFF2-40B4-BE49-F238E27FC236}">
                <a16:creationId xmlns:a16="http://schemas.microsoft.com/office/drawing/2014/main" id="{1EBCCF0D-713B-0677-4ED6-3082D2904D44}"/>
              </a:ext>
            </a:extLst>
          </p:cNvPr>
          <p:cNvSpPr txBox="1">
            <a:spLocks/>
          </p:cNvSpPr>
          <p:nvPr/>
        </p:nvSpPr>
        <p:spPr>
          <a:xfrm>
            <a:off x="238601" y="172022"/>
            <a:ext cx="6663131" cy="59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5670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kern="1200" cap="all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z="1800" b="1">
                <a:cs typeface="Times New Roman" panose="02020603050405020304" pitchFamily="18" charset="0"/>
              </a:rPr>
              <a:t>Ülevaade mõjude hindamisest</a:t>
            </a:r>
            <a:endParaRPr lang="et-EE" sz="1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DB74B-3F70-4725-6D59-A371FF6F2E23}"/>
              </a:ext>
            </a:extLst>
          </p:cNvPr>
          <p:cNvSpPr txBox="1"/>
          <p:nvPr/>
        </p:nvSpPr>
        <p:spPr>
          <a:xfrm>
            <a:off x="405368" y="1152716"/>
            <a:ext cx="6806962" cy="2878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</a:pPr>
            <a:r>
              <a:rPr lang="et-EE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Tuulepargi arendamise etapid:</a:t>
            </a:r>
          </a:p>
          <a:p>
            <a:pPr marL="342900" lvl="0" indent="-34290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Symbol" panose="05050102010706020507" pitchFamily="18" charset="2"/>
              <a:buChar char=""/>
            </a:pPr>
            <a:r>
              <a:rPr lang="et-EE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ehitusetapp</a:t>
            </a:r>
            <a:r>
              <a:rPr lang="et-EE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ala ettevalmistamine ehitustegevuseks, tuulikute paigaldamine, taristu väljaehitamine; </a:t>
            </a:r>
          </a:p>
          <a:p>
            <a:pPr marL="342900" lvl="0" indent="-34290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Symbol" panose="05050102010706020507" pitchFamily="18" charset="2"/>
              <a:buChar char=""/>
            </a:pPr>
            <a:r>
              <a:rPr lang="et-EE" sz="18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et-EE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asutusetapp </a:t>
            </a:r>
            <a:r>
              <a:rPr lang="et-EE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t-EE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t-EE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tuulikute töötamine, hooldus- ja remonditööd;</a:t>
            </a:r>
          </a:p>
          <a:p>
            <a:pPr marL="342900" lvl="0" indent="-34290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Symbol" panose="05050102010706020507" pitchFamily="18" charset="2"/>
              <a:buChar char=""/>
            </a:pPr>
            <a:r>
              <a:rPr lang="et-EE" sz="18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t-EE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ulgemisetapp </a:t>
            </a:r>
            <a:r>
              <a:rPr lang="et-EE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t-EE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t-EE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tuuleparkide likvideerimine, alade korrastamine. </a:t>
            </a:r>
          </a:p>
        </p:txBody>
      </p:sp>
    </p:spTree>
    <p:extLst>
      <p:ext uri="{BB962C8B-B14F-4D97-AF65-F5344CB8AC3E}">
        <p14:creationId xmlns:p14="http://schemas.microsoft.com/office/powerpoint/2010/main" val="4121266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08D0990-D445-9DE6-EDE9-A705FCCA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Pealkiri 1">
            <a:extLst>
              <a:ext uri="{FF2B5EF4-FFF2-40B4-BE49-F238E27FC236}">
                <a16:creationId xmlns:a16="http://schemas.microsoft.com/office/drawing/2014/main" id="{1EBCCF0D-713B-0677-4ED6-3082D2904D44}"/>
              </a:ext>
            </a:extLst>
          </p:cNvPr>
          <p:cNvSpPr txBox="1">
            <a:spLocks/>
          </p:cNvSpPr>
          <p:nvPr/>
        </p:nvSpPr>
        <p:spPr>
          <a:xfrm>
            <a:off x="238601" y="172022"/>
            <a:ext cx="6663131" cy="59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5670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kern="1200" cap="all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z="1800" b="1">
                <a:cs typeface="Times New Roman" panose="02020603050405020304" pitchFamily="18" charset="0"/>
              </a:rPr>
              <a:t>keskkonnamõju strateegiline hindamine</a:t>
            </a:r>
            <a:endParaRPr lang="et-EE" sz="1800" b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E9DD89-FB89-CC60-639B-A24C0F1A5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01" y="923658"/>
            <a:ext cx="3075140" cy="410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4DB74B-3F70-4725-6D59-A371FF6F2E23}"/>
              </a:ext>
            </a:extLst>
          </p:cNvPr>
          <p:cNvSpPr txBox="1"/>
          <p:nvPr/>
        </p:nvSpPr>
        <p:spPr>
          <a:xfrm>
            <a:off x="238601" y="923658"/>
            <a:ext cx="6889397" cy="862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</a:pPr>
            <a:r>
              <a:rPr lang="et-EE" sz="15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Looduskeskkond:</a:t>
            </a:r>
            <a:r>
              <a:rPr lang="et-EE" sz="15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t-EE" sz="15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Natura alad, kaitstavad loodusobjektid, taimestik, loomastik, </a:t>
            </a:r>
            <a:r>
              <a:rPr lang="et-EE" sz="15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vääriselupaigad</a:t>
            </a:r>
            <a:r>
              <a:rPr lang="et-EE" sz="15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rohevõrgustik, bioloogiline mitmekesisus, </a:t>
            </a:r>
            <a:r>
              <a:rPr lang="et-EE" sz="15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väärtuslik põllumajandusmaa, maavarad, vesi, pinnas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D1C1A7-E8F5-37DD-0DBB-618110C79502}"/>
              </a:ext>
            </a:extLst>
          </p:cNvPr>
          <p:cNvSpPr txBox="1"/>
          <p:nvPr/>
        </p:nvSpPr>
        <p:spPr>
          <a:xfrm>
            <a:off x="-84676" y="1809772"/>
            <a:ext cx="4175475" cy="299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3687" lvl="1" indent="-28575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Arial" panose="020B0604020202020204" pitchFamily="34" charset="0"/>
              <a:buChar char="•"/>
            </a:pPr>
            <a:r>
              <a:rPr lang="et-EE" sz="15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Võimalikud mõjud</a:t>
            </a:r>
            <a:r>
              <a:rPr lang="et-EE" sz="1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pPr marL="921624" lvl="2" indent="-28575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Wingdings" panose="05000000000000000000" pitchFamily="2" charset="2"/>
              <a:buChar char="ü"/>
            </a:pPr>
            <a:r>
              <a:rPr lang="et-EE" sz="13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et-EE" sz="13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lupaikade/väärtuslike alade hävimine/kahjustamine/killustamine</a:t>
            </a:r>
          </a:p>
          <a:p>
            <a:pPr marL="921624" lvl="2" indent="-28575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Wingdings" panose="05000000000000000000" pitchFamily="2" charset="2"/>
              <a:buChar char="ü"/>
            </a:pPr>
            <a:r>
              <a:rPr lang="et-EE" sz="13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rohevõrgustiku sidususe ja toimimise halvenemine</a:t>
            </a:r>
          </a:p>
          <a:p>
            <a:pPr marL="921624" lvl="2" indent="-28575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Wingdings" panose="05000000000000000000" pitchFamily="2" charset="2"/>
              <a:buChar char="ü"/>
            </a:pPr>
            <a:r>
              <a:rPr lang="et-EE" sz="13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tuulikutest tulenev kokkupõrke- ja </a:t>
            </a:r>
            <a:r>
              <a:rPr lang="et-EE" sz="13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hukkumisrisk (linnustik, nahkhiired), </a:t>
            </a:r>
            <a:r>
              <a:rPr lang="et-EE" sz="13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liikumistakistus</a:t>
            </a:r>
            <a:r>
              <a:rPr lang="et-EE" sz="13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ja </a:t>
            </a:r>
            <a:r>
              <a:rPr lang="et-EE" sz="13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häiringud loomastikule laiemalt</a:t>
            </a:r>
            <a:endParaRPr lang="et-EE" sz="13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21624" lvl="2" indent="-28575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Wingdings" panose="05000000000000000000" pitchFamily="2" charset="2"/>
              <a:buChar char="ü"/>
            </a:pPr>
            <a:r>
              <a:rPr lang="et-EE" sz="13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t-EE" sz="13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uutused juurdepääsus maavarale ja kaevandamisele</a:t>
            </a:r>
          </a:p>
        </p:txBody>
      </p:sp>
    </p:spTree>
    <p:extLst>
      <p:ext uri="{BB962C8B-B14F-4D97-AF65-F5344CB8AC3E}">
        <p14:creationId xmlns:p14="http://schemas.microsoft.com/office/powerpoint/2010/main" val="1995806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D2CE5C-5693-8F22-D7E0-01EA13F82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4" y="2210464"/>
            <a:ext cx="7365466" cy="2872180"/>
          </a:xfrm>
          <a:prstGeom prst="rect">
            <a:avLst/>
          </a:prstGeom>
        </p:spPr>
      </p:pic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08D0990-D445-9DE6-EDE9-A705FCCA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Pealkiri 1">
            <a:extLst>
              <a:ext uri="{FF2B5EF4-FFF2-40B4-BE49-F238E27FC236}">
                <a16:creationId xmlns:a16="http://schemas.microsoft.com/office/drawing/2014/main" id="{1EBCCF0D-713B-0677-4ED6-3082D2904D44}"/>
              </a:ext>
            </a:extLst>
          </p:cNvPr>
          <p:cNvSpPr txBox="1">
            <a:spLocks/>
          </p:cNvSpPr>
          <p:nvPr/>
        </p:nvSpPr>
        <p:spPr>
          <a:xfrm>
            <a:off x="238601" y="172022"/>
            <a:ext cx="6663131" cy="59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5670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kern="1200" cap="all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z="1800" b="1">
                <a:cs typeface="Times New Roman" panose="02020603050405020304" pitchFamily="18" charset="0"/>
              </a:rPr>
              <a:t>Keskkonnamõju strateegiline hindamine</a:t>
            </a:r>
            <a:endParaRPr lang="et-EE" sz="1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DB74B-3F70-4725-6D59-A371FF6F2E23}"/>
              </a:ext>
            </a:extLst>
          </p:cNvPr>
          <p:cNvSpPr txBox="1"/>
          <p:nvPr/>
        </p:nvSpPr>
        <p:spPr>
          <a:xfrm>
            <a:off x="153719" y="836194"/>
            <a:ext cx="6596938" cy="24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</a:pPr>
            <a:r>
              <a:rPr lang="et-EE" sz="1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Inimese tervis, heaolu ja sotsiaalsed vajadused, vara  </a:t>
            </a:r>
          </a:p>
          <a:p>
            <a:pPr marL="285750" lvl="0" indent="-28575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Arial" panose="020B0604020202020204" pitchFamily="34" charset="0"/>
              <a:buChar char="•"/>
            </a:pPr>
            <a:r>
              <a:rPr lang="et-EE" sz="1600" u="sng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Võimalikud mõjud</a:t>
            </a:r>
            <a:r>
              <a:rPr lang="et-EE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pPr marL="921624" lvl="2" indent="-28575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Wingdings" panose="05000000000000000000" pitchFamily="2" charset="2"/>
              <a:buChar char="ü"/>
            </a:pPr>
            <a:r>
              <a:rPr lang="et-EE"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t-EE" sz="14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uulikute töötamisega kaasnev müra </a:t>
            </a:r>
          </a:p>
          <a:p>
            <a:pPr marL="921624" lvl="2" indent="-28575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Wingdings" panose="05000000000000000000" pitchFamily="2" charset="2"/>
              <a:buChar char="ü"/>
            </a:pPr>
            <a:r>
              <a:rPr lang="et-EE"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muutused joogivee kvaliteedis </a:t>
            </a:r>
          </a:p>
          <a:p>
            <a:pPr marL="921624" lvl="2" indent="-28575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Wingdings" panose="05000000000000000000" pitchFamily="2" charset="2"/>
              <a:buChar char="ü"/>
            </a:pPr>
            <a:r>
              <a:rPr lang="et-EE"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visuaalsed muutused maastikus </a:t>
            </a:r>
          </a:p>
          <a:p>
            <a:pPr marL="921624" lvl="2" indent="-28575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Wingdings" panose="05000000000000000000" pitchFamily="2" charset="2"/>
              <a:buChar char="ü"/>
            </a:pPr>
            <a:r>
              <a:rPr lang="et-EE"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tuulikute töötamisel tekkiv varjutus </a:t>
            </a:r>
          </a:p>
          <a:p>
            <a:pPr marL="921624" lvl="2" indent="-28575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Wingdings" panose="05000000000000000000" pitchFamily="2" charset="2"/>
              <a:buChar char="ü"/>
            </a:pPr>
            <a:r>
              <a:rPr lang="et-EE"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oht füüsilisele varale</a:t>
            </a:r>
          </a:p>
        </p:txBody>
      </p:sp>
    </p:spTree>
    <p:extLst>
      <p:ext uri="{BB962C8B-B14F-4D97-AF65-F5344CB8AC3E}">
        <p14:creationId xmlns:p14="http://schemas.microsoft.com/office/powerpoint/2010/main" val="37360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Pealkiri 6">
            <a:extLst>
              <a:ext uri="{FF2B5EF4-FFF2-40B4-BE49-F238E27FC236}">
                <a16:creationId xmlns:a16="http://schemas.microsoft.com/office/drawing/2014/main" id="{06ED7778-1265-B464-D004-F6CD3A7C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22" y="195072"/>
            <a:ext cx="1462338" cy="816864"/>
          </a:xfrm>
        </p:spPr>
        <p:txBody>
          <a:bodyPr>
            <a:normAutofit fontScale="90000"/>
          </a:bodyPr>
          <a:lstStyle/>
          <a:p>
            <a:r>
              <a:rPr lang="et-EE" b="1"/>
              <a:t>ERIPLANE-ERINGU</a:t>
            </a:r>
            <a:br>
              <a:rPr lang="et-EE" b="1"/>
            </a:br>
            <a:r>
              <a:rPr lang="et-EE" b="1"/>
              <a:t>PROTSESS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BB6FA350-6FB4-65C1-B5AD-16E37991C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46" y="0"/>
            <a:ext cx="5854329" cy="56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6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08D0990-D445-9DE6-EDE9-A705FCCA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Pealkiri 1">
            <a:extLst>
              <a:ext uri="{FF2B5EF4-FFF2-40B4-BE49-F238E27FC236}">
                <a16:creationId xmlns:a16="http://schemas.microsoft.com/office/drawing/2014/main" id="{1EBCCF0D-713B-0677-4ED6-3082D2904D44}"/>
              </a:ext>
            </a:extLst>
          </p:cNvPr>
          <p:cNvSpPr txBox="1">
            <a:spLocks/>
          </p:cNvSpPr>
          <p:nvPr/>
        </p:nvSpPr>
        <p:spPr>
          <a:xfrm>
            <a:off x="238601" y="172022"/>
            <a:ext cx="6663131" cy="59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5670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kern="1200" cap="all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z="1800" b="1">
                <a:cs typeface="Times New Roman" panose="02020603050405020304" pitchFamily="18" charset="0"/>
              </a:rPr>
              <a:t>Keskkonnamõju strateegiline hindamine</a:t>
            </a:r>
            <a:endParaRPr lang="et-EE" sz="1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DB74B-3F70-4725-6D59-A371FF6F2E23}"/>
              </a:ext>
            </a:extLst>
          </p:cNvPr>
          <p:cNvSpPr txBox="1"/>
          <p:nvPr/>
        </p:nvSpPr>
        <p:spPr>
          <a:xfrm>
            <a:off x="153719" y="883901"/>
            <a:ext cx="6596938" cy="2366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</a:pPr>
            <a:r>
              <a:rPr lang="et-EE" sz="1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Kultuuriväärtused: </a:t>
            </a:r>
            <a:r>
              <a:rPr lang="et-EE" sz="16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kultuurimälestised, pärandkultuuriobjektid ja muud kultuuriväärtused, väärtuslikud maastikud, ilusa vaatega kohad</a:t>
            </a:r>
          </a:p>
          <a:p>
            <a:pPr marL="285750" lvl="0" indent="-28575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Arial" panose="020B0604020202020204" pitchFamily="34" charset="0"/>
              <a:buChar char="•"/>
            </a:pPr>
            <a:r>
              <a:rPr lang="et-EE" sz="1600" u="sng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Võimalikud mõjud</a:t>
            </a:r>
            <a:r>
              <a:rPr lang="et-EE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pPr marL="921624" lvl="2" indent="-28575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Wingdings" panose="05000000000000000000" pitchFamily="2" charset="2"/>
              <a:buChar char="ü"/>
            </a:pPr>
            <a:r>
              <a:rPr lang="et-EE"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et-EE" sz="14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ultuuriväärtuste hävinemine</a:t>
            </a:r>
            <a:endParaRPr lang="et-EE" sz="14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21624" lvl="2" indent="-28575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Wingdings" panose="05000000000000000000" pitchFamily="2" charset="2"/>
              <a:buChar char="ü"/>
            </a:pPr>
            <a:r>
              <a:rPr lang="et-EE"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muutused vaadetes</a:t>
            </a:r>
            <a:endParaRPr lang="et-EE" sz="14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</a:pPr>
            <a:endParaRPr lang="et-EE" sz="18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75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08D0990-D445-9DE6-EDE9-A705FCCA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Pealkiri 1">
            <a:extLst>
              <a:ext uri="{FF2B5EF4-FFF2-40B4-BE49-F238E27FC236}">
                <a16:creationId xmlns:a16="http://schemas.microsoft.com/office/drawing/2014/main" id="{1EBCCF0D-713B-0677-4ED6-3082D2904D44}"/>
              </a:ext>
            </a:extLst>
          </p:cNvPr>
          <p:cNvSpPr txBox="1">
            <a:spLocks/>
          </p:cNvSpPr>
          <p:nvPr/>
        </p:nvSpPr>
        <p:spPr>
          <a:xfrm>
            <a:off x="238601" y="172022"/>
            <a:ext cx="6663131" cy="59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5670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kern="1200" cap="all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z="1800" b="1">
                <a:cs typeface="Times New Roman" panose="02020603050405020304" pitchFamily="18" charset="0"/>
              </a:rPr>
              <a:t>Keskkonnamõju strateegiline hindamine</a:t>
            </a:r>
            <a:endParaRPr lang="et-EE" sz="1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DB74B-3F70-4725-6D59-A371FF6F2E23}"/>
              </a:ext>
            </a:extLst>
          </p:cNvPr>
          <p:cNvSpPr txBox="1"/>
          <p:nvPr/>
        </p:nvSpPr>
        <p:spPr>
          <a:xfrm>
            <a:off x="304794" y="766022"/>
            <a:ext cx="6596938" cy="313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Arial" panose="020B0604020202020204" pitchFamily="34" charset="0"/>
              <a:buChar char="•"/>
            </a:pPr>
            <a:r>
              <a:rPr lang="et-EE" sz="18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KSH keskendub eeldatavalt </a:t>
            </a:r>
            <a:r>
              <a:rPr lang="et-EE" sz="1800" u="sng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olulistele keskkonnamõjudele</a:t>
            </a:r>
            <a:r>
              <a:rPr lang="et-EE" sz="18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ning oluliste negatiivsete mõjude vältimisele.</a:t>
            </a:r>
          </a:p>
          <a:p>
            <a:pPr marL="285750" indent="-28575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Arial" panose="020B0604020202020204" pitchFamily="34" charset="0"/>
              <a:buChar char="•"/>
            </a:pPr>
            <a:r>
              <a:rPr lang="et-EE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Mõju hinnatakse eksperthinnangute ja kaardianalüüside meetodil, aluseks läbiviidavad uuringud.</a:t>
            </a:r>
          </a:p>
          <a:p>
            <a:pPr marL="285750" lvl="0" indent="-28575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Arial" panose="020B0604020202020204" pitchFamily="34" charset="0"/>
              <a:buChar char="•"/>
            </a:pPr>
            <a:r>
              <a:rPr lang="et-EE" sz="18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t-EE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ulemuseks on KSH I etapi aruanne, mis on sisendiks planeeringu II etapile.</a:t>
            </a:r>
          </a:p>
          <a:p>
            <a:pPr marL="285750" lvl="0" indent="-28575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60B0"/>
              </a:buClr>
              <a:buFont typeface="Arial" panose="020B0604020202020204" pitchFamily="34" charset="0"/>
              <a:buChar char="•"/>
            </a:pPr>
            <a:endParaRPr lang="et-EE" sz="14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65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1800" b="1">
                <a:latin typeface="+mn-lt"/>
                <a:cs typeface="Arial" panose="020B0604020202020204" pitchFamily="34" charset="0"/>
              </a:rPr>
              <a:t>asjakohaste mõjude hindamine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474E0-F0D3-630E-9C68-584192245A0A}"/>
              </a:ext>
            </a:extLst>
          </p:cNvPr>
          <p:cNvSpPr txBox="1"/>
          <p:nvPr/>
        </p:nvSpPr>
        <p:spPr>
          <a:xfrm>
            <a:off x="347729" y="1593649"/>
            <a:ext cx="67802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Kui planeeringulahenduse koostamise käigus ilmneb mõni täiendav asjakohane mõju, mida KSH hindamine ei kata, viiakse läbi vastava valdkonna asjakohase mõju hindamine, et tagada tasakaalustatud planeeringulahenduse väljatöötamine.</a:t>
            </a:r>
          </a:p>
          <a:p>
            <a:r>
              <a:rPr lang="et-E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Käsitletakse vaid neid teemavaldkondi ja mõjusid, mis on vajalikud ja asjakohased planeeringulahenduse väljatöötamiseks.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4041312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0E6F164-53AE-D926-A84F-1712126A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113" y="0"/>
            <a:ext cx="1787850" cy="594000"/>
          </a:xfrm>
        </p:spPr>
        <p:txBody>
          <a:bodyPr/>
          <a:lstStyle/>
          <a:p>
            <a:pPr algn="r"/>
            <a:r>
              <a:rPr lang="et-EE" b="1"/>
              <a:t>KOOSTÖÖ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54CF016-B2BE-D097-370B-7BA1A46B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4064A-1829-C0C5-4157-06297002E2C7}"/>
              </a:ext>
            </a:extLst>
          </p:cNvPr>
          <p:cNvSpPr txBox="1"/>
          <p:nvPr/>
        </p:nvSpPr>
        <p:spPr>
          <a:xfrm>
            <a:off x="183712" y="459347"/>
            <a:ext cx="6660000" cy="4567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400" b="1" dirty="0">
                <a:solidFill>
                  <a:srgbClr val="4472C4"/>
                </a:solidFill>
                <a:effectLst/>
                <a:ea typeface="Calibri" panose="020F0502020204030204" pitchFamily="34" charset="0"/>
              </a:rPr>
              <a:t>AMETKONNAD</a:t>
            </a:r>
            <a:endParaRPr lang="et-EE" sz="1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200" dirty="0">
                <a:effectLst/>
                <a:ea typeface="Calibri" panose="020F0502020204030204" pitchFamily="34" charset="0"/>
              </a:rPr>
              <a:t>Kaitseministeerium				Maaeluministeerium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200" dirty="0">
                <a:effectLst/>
                <a:ea typeface="Calibri" panose="020F0502020204030204" pitchFamily="34" charset="0"/>
              </a:rPr>
              <a:t>Keskkonnaministeerium				Rahandusministeerium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200" dirty="0">
                <a:effectLst/>
                <a:ea typeface="Calibri" panose="020F0502020204030204" pitchFamily="34" charset="0"/>
              </a:rPr>
              <a:t>Majandus- ja Kommunikatsiooniministeerium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200" dirty="0">
                <a:effectLst/>
                <a:ea typeface="Calibri" panose="020F0502020204030204" pitchFamily="34" charset="0"/>
              </a:rPr>
              <a:t>Keskkonnaamet					Maa-amet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200" dirty="0">
                <a:effectLst/>
                <a:ea typeface="Calibri" panose="020F0502020204030204" pitchFamily="34" charset="0"/>
              </a:rPr>
              <a:t>Transpordiamet					Muinsuskaitseamet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200" dirty="0">
                <a:effectLst/>
                <a:ea typeface="Calibri" panose="020F0502020204030204" pitchFamily="34" charset="0"/>
              </a:rPr>
              <a:t>Päästeamet					Terviseamet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200" dirty="0">
                <a:effectLst/>
                <a:ea typeface="Calibri" panose="020F0502020204030204" pitchFamily="34" charset="0"/>
              </a:rPr>
              <a:t>Põllumajandus- ja Toiduamet			</a:t>
            </a:r>
            <a:r>
              <a:rPr lang="et-EE" sz="1200" u="none" strike="noStrik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Tarbijakaitse ja Tehnilise 							Järelevalve Amet</a:t>
            </a:r>
            <a:r>
              <a:rPr lang="et-EE" sz="1200" dirty="0">
                <a:effectLst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200" dirty="0">
                <a:effectLst/>
                <a:ea typeface="Calibri" panose="020F0502020204030204" pitchFamily="34" charset="0"/>
              </a:rPr>
              <a:t>Naaberomavalitsused: </a:t>
            </a:r>
            <a:r>
              <a:rPr lang="et-EE" sz="12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Jõgeva, Järva, Tartu, Viljandi, Põhja-Sakala vallad</a:t>
            </a:r>
            <a:endParaRPr lang="et-EE" sz="12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400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400" b="1" dirty="0">
                <a:solidFill>
                  <a:srgbClr val="4472C4"/>
                </a:solidFill>
                <a:effectLst/>
                <a:ea typeface="Calibri" panose="020F0502020204030204" pitchFamily="34" charset="0"/>
              </a:rPr>
              <a:t>MUUD KAASATAVAD</a:t>
            </a:r>
            <a:endParaRPr lang="et-EE" sz="1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200" dirty="0">
                <a:effectLst/>
                <a:ea typeface="Calibri" panose="020F0502020204030204" pitchFamily="34" charset="0"/>
              </a:rPr>
              <a:t>Riigimetsa Majandamise Keskus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200" dirty="0">
                <a:effectLst/>
                <a:ea typeface="Calibri" panose="020F0502020204030204" pitchFamily="34" charset="0"/>
              </a:rPr>
              <a:t>Võrgu valdajad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Ettevõtjad, vabaühendused, kohalikud elanikud</a:t>
            </a:r>
            <a:endParaRPr lang="et-EE" sz="12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5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B7F4C5D-B997-DC1A-3957-119C5B40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3" descr="Map&#10;&#10;Description automatically generated">
            <a:extLst>
              <a:ext uri="{FF2B5EF4-FFF2-40B4-BE49-F238E27FC236}">
                <a16:creationId xmlns:a16="http://schemas.microsoft.com/office/drawing/2014/main" id="{72A5DD28-6ACA-1BF4-2A70-1E13D79C1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42" y="80201"/>
            <a:ext cx="5759450" cy="54692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Pealkiri 1">
            <a:extLst>
              <a:ext uri="{FF2B5EF4-FFF2-40B4-BE49-F238E27FC236}">
                <a16:creationId xmlns:a16="http://schemas.microsoft.com/office/drawing/2014/main" id="{718CCC00-F049-A206-FFA4-D08055BF2F36}"/>
              </a:ext>
            </a:extLst>
          </p:cNvPr>
          <p:cNvSpPr txBox="1">
            <a:spLocks/>
          </p:cNvSpPr>
          <p:nvPr/>
        </p:nvSpPr>
        <p:spPr>
          <a:xfrm>
            <a:off x="193262" y="80201"/>
            <a:ext cx="6660000" cy="59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5670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kern="1200" cap="all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b="1"/>
              <a:t>PLANEERINGUALA</a:t>
            </a:r>
          </a:p>
        </p:txBody>
      </p:sp>
    </p:spTree>
    <p:extLst>
      <p:ext uri="{BB962C8B-B14F-4D97-AF65-F5344CB8AC3E}">
        <p14:creationId xmlns:p14="http://schemas.microsoft.com/office/powerpoint/2010/main" val="192488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BF49779-7D9C-48B8-C67E-B63783B3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Pealkiri 1">
            <a:extLst>
              <a:ext uri="{FF2B5EF4-FFF2-40B4-BE49-F238E27FC236}">
                <a16:creationId xmlns:a16="http://schemas.microsoft.com/office/drawing/2014/main" id="{3D0CE794-809B-4EC2-768B-9C496FF5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891" y="115910"/>
            <a:ext cx="7624565" cy="594000"/>
          </a:xfrm>
        </p:spPr>
        <p:txBody>
          <a:bodyPr>
            <a:normAutofit fontScale="90000"/>
          </a:bodyPr>
          <a:lstStyle/>
          <a:p>
            <a:pPr marL="457200" lvl="1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</a:pPr>
            <a:r>
              <a:rPr lang="et-EE" sz="1900" b="1" kern="1200" cap="all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Asukohtade esialgne eelvalik ning kriteeriumid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D8DF1-6E6B-4E5C-7772-69D3DB4641C0}"/>
              </a:ext>
            </a:extLst>
          </p:cNvPr>
          <p:cNvSpPr txBox="1"/>
          <p:nvPr/>
        </p:nvSpPr>
        <p:spPr>
          <a:xfrm>
            <a:off x="219455" y="937584"/>
            <a:ext cx="427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b="1" dirty="0"/>
              <a:t>Välistavad kriteeriumid 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2E700-7C68-85AA-2FAD-FC3602BB2013}"/>
              </a:ext>
            </a:extLst>
          </p:cNvPr>
          <p:cNvSpPr txBox="1"/>
          <p:nvPr/>
        </p:nvSpPr>
        <p:spPr>
          <a:xfrm>
            <a:off x="314706" y="1473035"/>
            <a:ext cx="6500622" cy="357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t-E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LOODUSKESKKOND </a:t>
            </a:r>
            <a:endParaRPr lang="et-E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Kaitseala, hoiuala, püsielupaik, Natura 2000 ala </a:t>
            </a:r>
            <a:r>
              <a:rPr lang="et-EE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Puhvervöönd: linnuliik, nahkhiir – 600 m, muul juhul 100 m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Linnuliigi püsielupaik või kaitstaval alal asuv pesapaik/elupaik</a:t>
            </a:r>
          </a:p>
          <a:p>
            <a:pPr marL="360363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</a:pPr>
            <a:r>
              <a:rPr lang="et-E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Puhvervöönd: must-toonekurg, suur-konnakotkas - 3 km, kotkad – 2 km, kaitsealused röövlinnud, </a:t>
            </a:r>
            <a:r>
              <a:rPr lang="et-EE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kaksbiotoobilised</a:t>
            </a:r>
            <a:r>
              <a:rPr lang="et-E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sookahlajad – 1 km.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I kaitsekategooria loomaliigi püsielupaik või kaitstaval alal asuv elupaik, v.a linnud ja lendorav</a:t>
            </a:r>
          </a:p>
          <a:p>
            <a:pPr indent="360363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</a:pPr>
            <a:r>
              <a:rPr lang="et-E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Puhvervöönd: 300 m</a:t>
            </a: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</a:pPr>
            <a:endParaRPr lang="et-E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5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39C5FA0-2E7B-38D5-9494-280074E4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F61B5EF8-30CF-4583-B60B-948A30301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51" y="0"/>
            <a:ext cx="5629824" cy="5688013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65CBBAB8-74DD-61DD-9085-2F4A7204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1" y="3488403"/>
            <a:ext cx="3116687" cy="2086377"/>
          </a:xfrm>
        </p:spPr>
        <p:txBody>
          <a:bodyPr/>
          <a:lstStyle/>
          <a:p>
            <a:r>
              <a:rPr lang="et-EE" b="1" dirty="0"/>
              <a:t>LOODUSKESKKONNA VÄLISTAVAD KRITEERIUMID</a:t>
            </a:r>
          </a:p>
        </p:txBody>
      </p:sp>
    </p:spTree>
    <p:extLst>
      <p:ext uri="{BB962C8B-B14F-4D97-AF65-F5344CB8AC3E}">
        <p14:creationId xmlns:p14="http://schemas.microsoft.com/office/powerpoint/2010/main" val="101455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BF49779-7D9C-48B8-C67E-B63783B3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Pealkiri 1">
            <a:extLst>
              <a:ext uri="{FF2B5EF4-FFF2-40B4-BE49-F238E27FC236}">
                <a16:creationId xmlns:a16="http://schemas.microsoft.com/office/drawing/2014/main" id="{3D0CE794-809B-4EC2-768B-9C496FF5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891" y="115910"/>
            <a:ext cx="7624565" cy="594000"/>
          </a:xfrm>
        </p:spPr>
        <p:txBody>
          <a:bodyPr>
            <a:normAutofit fontScale="90000"/>
          </a:bodyPr>
          <a:lstStyle/>
          <a:p>
            <a:pPr marL="457200" lvl="1" algn="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</a:pPr>
            <a:r>
              <a:rPr lang="et-EE" sz="1900" b="1" kern="1200" cap="all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Asukohtade esialgne eelvalik ning kriteeriumid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D8DF1-6E6B-4E5C-7772-69D3DB4641C0}"/>
              </a:ext>
            </a:extLst>
          </p:cNvPr>
          <p:cNvSpPr txBox="1"/>
          <p:nvPr/>
        </p:nvSpPr>
        <p:spPr>
          <a:xfrm>
            <a:off x="219455" y="937584"/>
            <a:ext cx="388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b="1" dirty="0"/>
              <a:t>Välistavad kriteeriumid 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2E700-7C68-85AA-2FAD-FC3602BB2013}"/>
              </a:ext>
            </a:extLst>
          </p:cNvPr>
          <p:cNvSpPr txBox="1"/>
          <p:nvPr/>
        </p:nvSpPr>
        <p:spPr>
          <a:xfrm>
            <a:off x="314706" y="1473035"/>
            <a:ext cx="6500622" cy="369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t-E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ASUSTUS </a:t>
            </a:r>
            <a:endParaRPr lang="et-E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Elu- ja ühiskondlik hoone</a:t>
            </a:r>
          </a:p>
          <a:p>
            <a:pPr indent="360363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</a:pPr>
            <a:r>
              <a:rPr lang="et-E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puhvervöönd: 750 m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Tiheasustusala</a:t>
            </a:r>
          </a:p>
          <a:p>
            <a:pPr indent="360363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</a:pPr>
            <a:r>
              <a:rPr lang="et-E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puhvervöönd: 1 km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Kalmistu</a:t>
            </a:r>
          </a:p>
          <a:p>
            <a:pPr indent="360363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</a:pPr>
            <a:r>
              <a:rPr lang="et-E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puhvervöönd: 500 m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Puhkeala</a:t>
            </a:r>
          </a:p>
          <a:p>
            <a:pPr indent="360363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</a:pPr>
            <a:r>
              <a:rPr lang="et-E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puhvervöönd: -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endParaRPr lang="et-EE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</a:pPr>
            <a:endParaRPr lang="et-E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B326DB40-4F3A-D0DE-34F1-703D8B1E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 descr="Map&#10;&#10;Description automatically generated">
            <a:extLst>
              <a:ext uri="{FF2B5EF4-FFF2-40B4-BE49-F238E27FC236}">
                <a16:creationId xmlns:a16="http://schemas.microsoft.com/office/drawing/2014/main" id="{5768293B-E710-2FCA-4CFC-8ECE048C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12"/>
            <a:ext cx="6001331" cy="56938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533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BF49779-7D9C-48B8-C67E-B63783B3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Pealkiri 1">
            <a:extLst>
              <a:ext uri="{FF2B5EF4-FFF2-40B4-BE49-F238E27FC236}">
                <a16:creationId xmlns:a16="http://schemas.microsoft.com/office/drawing/2014/main" id="{3D0CE794-809B-4EC2-768B-9C496FF5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1760" y="260525"/>
            <a:ext cx="7719759" cy="594000"/>
          </a:xfrm>
        </p:spPr>
        <p:txBody>
          <a:bodyPr>
            <a:normAutofit fontScale="90000"/>
          </a:bodyPr>
          <a:lstStyle/>
          <a:p>
            <a:pPr marL="457200" lvl="1" algn="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</a:pPr>
            <a:r>
              <a:rPr lang="et-EE" sz="1900" b="1" kern="1200" cap="all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Asukohtade esialgne eelvalik ning kriteeriumid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D8DF1-6E6B-4E5C-7772-69D3DB4641C0}"/>
              </a:ext>
            </a:extLst>
          </p:cNvPr>
          <p:cNvSpPr txBox="1"/>
          <p:nvPr/>
        </p:nvSpPr>
        <p:spPr>
          <a:xfrm>
            <a:off x="219456" y="937584"/>
            <a:ext cx="477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b="1" dirty="0"/>
              <a:t>Välistavad kriteeriumid III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2E700-7C68-85AA-2FAD-FC3602BB2013}"/>
              </a:ext>
            </a:extLst>
          </p:cNvPr>
          <p:cNvSpPr txBox="1"/>
          <p:nvPr/>
        </p:nvSpPr>
        <p:spPr>
          <a:xfrm>
            <a:off x="314706" y="1473035"/>
            <a:ext cx="6500622" cy="3831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t-EE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TARISTU</a:t>
            </a:r>
            <a:r>
              <a:rPr lang="et-EE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t-E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Riigitee, </a:t>
            </a:r>
            <a:r>
              <a:rPr lang="et-E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puhvervöönd: 250 m</a:t>
            </a: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Elektriliin, 35-330 </a:t>
            </a:r>
            <a:r>
              <a:rPr lang="et-EE" sz="14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kV</a:t>
            </a: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t-E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puhvervöönd: 250 m</a:t>
            </a:r>
          </a:p>
          <a:p>
            <a:pPr marL="342900" lvl="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Ohtlik ettevõte ohualaga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t-EE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RIIKLIK HUVI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Riigikaitseline</a:t>
            </a: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 ehitis piiranguvööndiga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Riigikaitse kompensatsioonialast väljapoole jääv maa-ala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Mäeeraldis koos teenindusmaaga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r>
              <a:rPr lang="et-EE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Kultuurimälestis kaitsevööndiga</a:t>
            </a:r>
          </a:p>
          <a:p>
            <a:pPr marL="342900" indent="-342900"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  <a:buFont typeface="Symbol" panose="05050102010706020507" pitchFamily="18" charset="2"/>
              <a:buChar char=""/>
            </a:pPr>
            <a:endParaRPr lang="et-EE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Clr>
                <a:srgbClr val="003058"/>
              </a:buClr>
            </a:pPr>
            <a:endParaRPr lang="et-E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8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12265FC-78E4-E883-B609-9686AD75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1862-4EB7-4B9B-ACEE-7F73DFBB684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B95BD5F7-0E45-9BF4-D037-D774A2363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17" y="0"/>
            <a:ext cx="5521358" cy="5688013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A69C6030-1A7B-3D93-D8B4-074BA033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0" y="4439614"/>
            <a:ext cx="4064806" cy="660419"/>
          </a:xfrm>
        </p:spPr>
        <p:txBody>
          <a:bodyPr>
            <a:normAutofit/>
          </a:bodyPr>
          <a:lstStyle/>
          <a:p>
            <a:r>
              <a:rPr lang="et-EE" sz="1700" b="1" dirty="0"/>
              <a:t>TARISTU JA RIIKLIKU HUVI </a:t>
            </a:r>
            <a:br>
              <a:rPr lang="et-EE" sz="1700" b="1" dirty="0"/>
            </a:br>
            <a:r>
              <a:rPr lang="et-EE" sz="1700" b="1" dirty="0"/>
              <a:t>VÄLISTAVAD KRITEERIUMID</a:t>
            </a:r>
          </a:p>
        </p:txBody>
      </p:sp>
    </p:spTree>
    <p:extLst>
      <p:ext uri="{BB962C8B-B14F-4D97-AF65-F5344CB8AC3E}">
        <p14:creationId xmlns:p14="http://schemas.microsoft.com/office/powerpoint/2010/main" val="3098096548"/>
      </p:ext>
    </p:extLst>
  </p:cSld>
  <p:clrMapOvr>
    <a:masterClrMapping/>
  </p:clrMapOvr>
</p:sld>
</file>

<file path=ppt/theme/theme1.xml><?xml version="1.0" encoding="utf-8"?>
<a:theme xmlns:a="http://schemas.openxmlformats.org/drawingml/2006/main" name="Skepast &amp; Puhkim">
  <a:themeElements>
    <a:clrScheme name="SkepastPuhki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0B0"/>
      </a:accent1>
      <a:accent2>
        <a:srgbClr val="FFCF00"/>
      </a:accent2>
      <a:accent3>
        <a:srgbClr val="00B16B"/>
      </a:accent3>
      <a:accent4>
        <a:srgbClr val="B2B2B2"/>
      </a:accent4>
      <a:accent5>
        <a:srgbClr val="F6921E"/>
      </a:accent5>
      <a:accent6>
        <a:srgbClr val="BED63A"/>
      </a:accent6>
      <a:hlink>
        <a:srgbClr val="0563C1"/>
      </a:hlink>
      <a:folHlink>
        <a:srgbClr val="954F72"/>
      </a:folHlink>
    </a:clrScheme>
    <a:fontScheme name="SkepastPuhki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PK-Powerpont-Template" id="{D97081CA-B6A8-4C89-B60B-E16E5A6CAD34}" vid="{94C28816-B6C0-45DF-8FA2-10BDC1154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7F78B3A68FCF4985B3F1B3424A0831" ma:contentTypeVersion="18" ma:contentTypeDescription="Loo uus dokument" ma:contentTypeScope="" ma:versionID="c8f08ae7b379e5a6204e15645ebbd5d8">
  <xsd:schema xmlns:xsd="http://www.w3.org/2001/XMLSchema" xmlns:xs="http://www.w3.org/2001/XMLSchema" xmlns:p="http://schemas.microsoft.com/office/2006/metadata/properties" xmlns:ns2="2b692f12-ff26-4f14-943c-67ca148ef41b" xmlns:ns3="899f25cb-101e-41cf-99cb-f09277f440cc" targetNamespace="http://schemas.microsoft.com/office/2006/metadata/properties" ma:root="true" ma:fieldsID="251b18859041fdc9bc5d81e44de64a3c" ns2:_="" ns3:_="">
    <xsd:import namespace="2b692f12-ff26-4f14-943c-67ca148ef41b"/>
    <xsd:import namespace="899f25cb-101e-41cf-99cb-f09277f44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92f12-ff26-4f14-943c-67ca148ef4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Pildisildid" ma:readOnly="false" ma:fieldId="{5cf76f15-5ced-4ddc-b409-7134ff3c332f}" ma:taxonomyMulti="true" ma:sspId="d7b93555-b4aa-464f-83a6-e97c6873de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f25cb-101e-41cf-99cb-f09277f44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Ühiskasutusse andmise üksikasjad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4fd98e-36ec-4a1d-b1ad-fed99631b968}" ma:internalName="TaxCatchAll" ma:showField="CatchAllData" ma:web="899f25cb-101e-41cf-99cb-f09277f44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9f25cb-101e-41cf-99cb-f09277f440cc" xsi:nil="true"/>
    <lcf76f155ced4ddcb4097134ff3c332f xmlns="2b692f12-ff26-4f14-943c-67ca148ef4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F06068-60BD-470A-8391-90642D9178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04EEBF-D3D9-44ED-A071-7680C294C950}">
  <ds:schemaRefs>
    <ds:schemaRef ds:uri="2b692f12-ff26-4f14-943c-67ca148ef41b"/>
    <ds:schemaRef ds:uri="899f25cb-101e-41cf-99cb-f09277f440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29C835-B8B7-42F0-9286-3A910B2BE5B8}">
  <ds:schemaRefs>
    <ds:schemaRef ds:uri="http://schemas.openxmlformats.org/package/2006/metadata/core-properties"/>
    <ds:schemaRef ds:uri="http://schemas.microsoft.com/office/infopath/2007/PartnerControls"/>
    <ds:schemaRef ds:uri="899f25cb-101e-41cf-99cb-f09277f440cc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2b692f12-ff26-4f14-943c-67ca148ef41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LHV_RajalaEP_LS_VTKinfopaev15.06.2022</Template>
  <TotalTime>20</TotalTime>
  <Words>740</Words>
  <Application>Microsoft Office PowerPoint</Application>
  <PresentationFormat>Kohandatud</PresentationFormat>
  <Paragraphs>157</Paragraphs>
  <Slides>23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23</vt:i4>
      </vt:variant>
    </vt:vector>
  </HeadingPairs>
  <TitlesOfParts>
    <vt:vector size="29" baseType="lpstr">
      <vt:lpstr>Verdana</vt:lpstr>
      <vt:lpstr>Arial</vt:lpstr>
      <vt:lpstr>Symbol</vt:lpstr>
      <vt:lpstr>Calibri</vt:lpstr>
      <vt:lpstr>Wingdings</vt:lpstr>
      <vt:lpstr>Skepast &amp; Puhkim</vt:lpstr>
      <vt:lpstr>PÕLTSAMAA VALLA TUULEPARKIDE ERIPLANEERINGU  LÄHTESEISUKOHAD JA  MÕJUDE HINDAMISE VÄLJATÖÖTAMISE KAVATSUS</vt:lpstr>
      <vt:lpstr>ERIPLANE-ERINGU PROTSESS</vt:lpstr>
      <vt:lpstr>PowerPointi esitlus</vt:lpstr>
      <vt:lpstr>Asukohtade esialgne eelvalik ning kriteeriumid</vt:lpstr>
      <vt:lpstr>LOODUSKESKKONNA VÄLISTAVAD KRITEERIUMID</vt:lpstr>
      <vt:lpstr>Asukohtade esialgne eelvalik ning kriteeriumid </vt:lpstr>
      <vt:lpstr>PowerPointi esitlus</vt:lpstr>
      <vt:lpstr>Asukohtade esialgne eelvalik ning kriteeriumid</vt:lpstr>
      <vt:lpstr>TARISTU JA RIIKLIKU HUVI  VÄLISTAVAD KRITEERIUMID</vt:lpstr>
      <vt:lpstr>ESIALGSED ASUKOHA  eelvAliku  ALAD </vt:lpstr>
      <vt:lpstr>Kaalutluskriteeriumid I</vt:lpstr>
      <vt:lpstr>Kaalutluskriteeriumid II</vt:lpstr>
      <vt:lpstr>Kaalutluskriteeriumid III</vt:lpstr>
      <vt:lpstr>ERIPLANEERINGU KAARDIRAKENDUS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asjakohaste mõjude hindamine</vt:lpstr>
      <vt:lpstr>KOOSTÖÖ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RADIOAKTIIVSETE JÄÄTMETE  LÕPPLADUSTUSPAIGA  ERIPLANEERINGU  LÄHTESEISUKOHAD JA  KSH VÄLJATÖÖTAMISE  KAVATSUS</dc:title>
  <dc:creator>Kadri Vaher</dc:creator>
  <cp:lastModifiedBy>Kadri Vaher</cp:lastModifiedBy>
  <cp:revision>6</cp:revision>
  <dcterms:created xsi:type="dcterms:W3CDTF">2022-06-14T10:29:59Z</dcterms:created>
  <dcterms:modified xsi:type="dcterms:W3CDTF">2022-12-05T12:16:31Z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0x010100057F78B3A68FCF4985B3F1B3424A0831</vt:lpwstr>
  </property>
  <property fmtid="{D5CDD505-2E9C-101B-9397-08002B2CF9AE}" pid="3" name="MediaServiceImageTags">
    <vt:lpwstr/>
  </property>
</Properties>
</file>