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itelslaid">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t-EE"/>
              <a:t>Klõpsake juhteksemplari pealkirja laadi redigeerimiseks</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t-EE"/>
              <a:t>Klõpsake juhteksemplari alapealkirja laadi redigeerimiseks</a:t>
            </a:r>
            <a:endParaRPr lang="en-US" dirty="0"/>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1922826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ealkiri ja pildiallkiri">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3028640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iteallkirjaga tsitaa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29061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Visiitkaart">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18901632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sitaadi visiitkaart">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7236319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Õige või val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t-EE"/>
              <a:t>Klõpsake juhteksemplari pealkirja laadi redigeerimiseks</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t-EE"/>
              <a:t>Klõpsake juhteksemplari tekstilaadide redigeerimiseks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7303496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itel ja vertikaal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28907653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kaaltiitel ja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t-EE"/>
              <a:t>Klõpsake juhteksemplari pealkirja laadi redigeerimiseks</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20305530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ealkiri ja sisu">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t-EE"/>
              <a:t>Klõpsake juhteksemplari pealkirja laadi redigeerimiseks</a:t>
            </a:r>
            <a:endParaRPr lang="en-US" dirty="0"/>
          </a:p>
        </p:txBody>
      </p:sp>
      <p:sp>
        <p:nvSpPr>
          <p:cNvPr id="3" name="Content Placeholder 2"/>
          <p:cNvSpPr>
            <a:spLocks noGrp="1"/>
          </p:cNvSpPr>
          <p:nvPr>
            <p:ph idx="1"/>
          </p:nvPr>
        </p:nvSpPr>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662966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Jaotise päis">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t-EE"/>
              <a:t>Klõpsake juhteksemplari tekstilaadide redigeerimiseks</a:t>
            </a:r>
          </a:p>
        </p:txBody>
      </p:sp>
      <p:sp>
        <p:nvSpPr>
          <p:cNvPr id="4" name="Date Placeholder 3"/>
          <p:cNvSpPr>
            <a:spLocks noGrp="1"/>
          </p:cNvSpPr>
          <p:nvPr>
            <p:ph type="dt" sz="half" idx="10"/>
          </p:nvPr>
        </p:nvSpPr>
        <p:spPr/>
        <p:txBody>
          <a:bodyPr/>
          <a:lstStyle/>
          <a:p>
            <a:fld id="{62D7999E-8703-40C8-859A-69D024EE7492}" type="datetimeFigureOut">
              <a:rPr lang="et-EE" smtClean="0"/>
              <a:t>06.11.2019</a:t>
            </a:fld>
            <a:endParaRPr lang="et-EE"/>
          </a:p>
        </p:txBody>
      </p:sp>
      <p:sp>
        <p:nvSpPr>
          <p:cNvPr id="5" name="Footer Placeholder 4"/>
          <p:cNvSpPr>
            <a:spLocks noGrp="1"/>
          </p:cNvSpPr>
          <p:nvPr>
            <p:ph type="ftr" sz="quarter" idx="11"/>
          </p:nvPr>
        </p:nvSpPr>
        <p:spPr/>
        <p:txBody>
          <a:bodyPr/>
          <a:lstStyle/>
          <a:p>
            <a:endParaRPr lang="et-EE"/>
          </a:p>
        </p:txBody>
      </p:sp>
      <p:sp>
        <p:nvSpPr>
          <p:cNvPr id="6" name="Slide Number Placeholder 5"/>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24832271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 sis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t-EE"/>
              <a:t>Klõpsake juhteksemplari pealkirja laadi redigeerimiseks</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Date Placeholder 4"/>
          <p:cNvSpPr>
            <a:spLocks noGrp="1"/>
          </p:cNvSpPr>
          <p:nvPr>
            <p:ph type="dt" sz="half" idx="10"/>
          </p:nvPr>
        </p:nvSpPr>
        <p:spPr/>
        <p:txBody>
          <a:bodyPr/>
          <a:lstStyle/>
          <a:p>
            <a:fld id="{62D7999E-8703-40C8-859A-69D024EE7492}" type="datetimeFigureOut">
              <a:rPr lang="et-EE" smtClean="0"/>
              <a:t>06.11.2019</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16566409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õrdl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t-EE"/>
              <a:t>Klõpsake juhteksemplari pealkirja laadi redigeerimiseks</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t-EE"/>
              <a:t>Klõpsake juhteksemplari tekstilaadide redigeerimiseks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7" name="Date Placeholder 6"/>
          <p:cNvSpPr>
            <a:spLocks noGrp="1"/>
          </p:cNvSpPr>
          <p:nvPr>
            <p:ph type="dt" sz="half" idx="10"/>
          </p:nvPr>
        </p:nvSpPr>
        <p:spPr/>
        <p:txBody>
          <a:bodyPr/>
          <a:lstStyle/>
          <a:p>
            <a:fld id="{62D7999E-8703-40C8-859A-69D024EE7492}" type="datetimeFigureOut">
              <a:rPr lang="et-EE" smtClean="0"/>
              <a:t>06.11.2019</a:t>
            </a:fld>
            <a:endParaRPr lang="et-EE"/>
          </a:p>
        </p:txBody>
      </p:sp>
      <p:sp>
        <p:nvSpPr>
          <p:cNvPr id="8" name="Footer Placeholder 7"/>
          <p:cNvSpPr>
            <a:spLocks noGrp="1"/>
          </p:cNvSpPr>
          <p:nvPr>
            <p:ph type="ftr" sz="quarter" idx="11"/>
          </p:nvPr>
        </p:nvSpPr>
        <p:spPr/>
        <p:txBody>
          <a:bodyPr/>
          <a:lstStyle/>
          <a:p>
            <a:endParaRPr lang="et-EE"/>
          </a:p>
        </p:txBody>
      </p:sp>
      <p:sp>
        <p:nvSpPr>
          <p:cNvPr id="9" name="Slide Number Placeholder 8"/>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15686785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inult pealkiri">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t-EE"/>
              <a:t>Klõpsake juhteksemplari pealkirja laadi redigeerimiseks</a:t>
            </a:r>
            <a:endParaRPr lang="en-US" dirty="0"/>
          </a:p>
        </p:txBody>
      </p:sp>
      <p:sp>
        <p:nvSpPr>
          <p:cNvPr id="3" name="Date Placeholder 2"/>
          <p:cNvSpPr>
            <a:spLocks noGrp="1"/>
          </p:cNvSpPr>
          <p:nvPr>
            <p:ph type="dt" sz="half" idx="10"/>
          </p:nvPr>
        </p:nvSpPr>
        <p:spPr/>
        <p:txBody>
          <a:bodyPr/>
          <a:lstStyle/>
          <a:p>
            <a:fld id="{62D7999E-8703-40C8-859A-69D024EE7492}" type="datetimeFigureOut">
              <a:rPr lang="et-EE" smtClean="0"/>
              <a:t>06.11.2019</a:t>
            </a:fld>
            <a:endParaRPr lang="et-EE"/>
          </a:p>
        </p:txBody>
      </p:sp>
      <p:sp>
        <p:nvSpPr>
          <p:cNvPr id="4" name="Footer Placeholder 3"/>
          <p:cNvSpPr>
            <a:spLocks noGrp="1"/>
          </p:cNvSpPr>
          <p:nvPr>
            <p:ph type="ftr" sz="quarter" idx="11"/>
          </p:nvPr>
        </p:nvSpPr>
        <p:spPr/>
        <p:txBody>
          <a:bodyPr/>
          <a:lstStyle/>
          <a:p>
            <a:endParaRPr lang="et-EE"/>
          </a:p>
        </p:txBody>
      </p:sp>
      <p:sp>
        <p:nvSpPr>
          <p:cNvPr id="5" name="Slide Number Placeholder 4"/>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852361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ühi">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D7999E-8703-40C8-859A-69D024EE7492}" type="datetimeFigureOut">
              <a:rPr lang="et-EE" smtClean="0"/>
              <a:t>06.11.2019</a:t>
            </a:fld>
            <a:endParaRPr lang="et-EE"/>
          </a:p>
        </p:txBody>
      </p:sp>
      <p:sp>
        <p:nvSpPr>
          <p:cNvPr id="3" name="Footer Placeholder 2"/>
          <p:cNvSpPr>
            <a:spLocks noGrp="1"/>
          </p:cNvSpPr>
          <p:nvPr>
            <p:ph type="ftr" sz="quarter" idx="11"/>
          </p:nvPr>
        </p:nvSpPr>
        <p:spPr/>
        <p:txBody>
          <a:bodyPr/>
          <a:lstStyle/>
          <a:p>
            <a:endParaRPr lang="et-EE"/>
          </a:p>
        </p:txBody>
      </p:sp>
      <p:sp>
        <p:nvSpPr>
          <p:cNvPr id="4" name="Slide Number Placeholder 3"/>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1672353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Pealdisega sisu">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t-EE"/>
              <a:t>Klõpsake juhteksemplari pealkirja laadi redigeerimiseks</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62D7999E-8703-40C8-859A-69D024EE7492}" type="datetimeFigureOut">
              <a:rPr lang="et-EE" smtClean="0"/>
              <a:t>06.11.2019</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866823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ldiallkirjaga pilt">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t-EE"/>
              <a:t>Klõpsake juhteksemplari pealkirja laadi redigeerimiseks</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t-EE"/>
              <a:t>Pildi lisamiseks klõpsake ikooni</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t-EE"/>
              <a:t>Klõpsake juhteksemplari tekstilaadide redigeerimiseks</a:t>
            </a:r>
          </a:p>
        </p:txBody>
      </p:sp>
      <p:sp>
        <p:nvSpPr>
          <p:cNvPr id="5" name="Date Placeholder 4"/>
          <p:cNvSpPr>
            <a:spLocks noGrp="1"/>
          </p:cNvSpPr>
          <p:nvPr>
            <p:ph type="dt" sz="half" idx="10"/>
          </p:nvPr>
        </p:nvSpPr>
        <p:spPr/>
        <p:txBody>
          <a:bodyPr/>
          <a:lstStyle/>
          <a:p>
            <a:fld id="{62D7999E-8703-40C8-859A-69D024EE7492}" type="datetimeFigureOut">
              <a:rPr lang="et-EE" smtClean="0"/>
              <a:t>06.11.2019</a:t>
            </a:fld>
            <a:endParaRPr lang="et-EE"/>
          </a:p>
        </p:txBody>
      </p:sp>
      <p:sp>
        <p:nvSpPr>
          <p:cNvPr id="6" name="Footer Placeholder 5"/>
          <p:cNvSpPr>
            <a:spLocks noGrp="1"/>
          </p:cNvSpPr>
          <p:nvPr>
            <p:ph type="ftr" sz="quarter" idx="11"/>
          </p:nvPr>
        </p:nvSpPr>
        <p:spPr/>
        <p:txBody>
          <a:bodyPr/>
          <a:lstStyle/>
          <a:p>
            <a:endParaRPr lang="et-EE"/>
          </a:p>
        </p:txBody>
      </p:sp>
      <p:sp>
        <p:nvSpPr>
          <p:cNvPr id="7" name="Slide Number Placeholder 6"/>
          <p:cNvSpPr>
            <a:spLocks noGrp="1"/>
          </p:cNvSpPr>
          <p:nvPr>
            <p:ph type="sldNum" sz="quarter" idx="12"/>
          </p:nvPr>
        </p:nvSpPr>
        <p:spPr/>
        <p:txBody>
          <a:bodyPr/>
          <a:lstStyle/>
          <a:p>
            <a:fld id="{FC1CBB3B-A354-4588-B800-83453CD9AFDF}" type="slidenum">
              <a:rPr lang="et-EE" smtClean="0"/>
              <a:t>‹#›</a:t>
            </a:fld>
            <a:endParaRPr lang="et-EE"/>
          </a:p>
        </p:txBody>
      </p:sp>
    </p:spTree>
    <p:extLst>
      <p:ext uri="{BB962C8B-B14F-4D97-AF65-F5344CB8AC3E}">
        <p14:creationId xmlns:p14="http://schemas.microsoft.com/office/powerpoint/2010/main" val="3821393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t-EE"/>
              <a:t>Klõpsake juhteksemplari pealkirja laadi redigeerimiseks</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t-EE"/>
              <a:t>Klõpsake juhteksemplari tekstilaadide redigeerimiseks</a:t>
            </a:r>
          </a:p>
          <a:p>
            <a:pPr lvl="1"/>
            <a:r>
              <a:rPr lang="et-EE"/>
              <a:t>Teine tase</a:t>
            </a:r>
          </a:p>
          <a:p>
            <a:pPr lvl="2"/>
            <a:r>
              <a:rPr lang="et-EE"/>
              <a:t>Kolmas tase</a:t>
            </a:r>
          </a:p>
          <a:p>
            <a:pPr lvl="3"/>
            <a:r>
              <a:rPr lang="et-EE"/>
              <a:t>Neljas tase</a:t>
            </a:r>
          </a:p>
          <a:p>
            <a:pPr lvl="4"/>
            <a:r>
              <a:rPr lang="et-EE"/>
              <a:t>Viies tase</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2D7999E-8703-40C8-859A-69D024EE7492}" type="datetimeFigureOut">
              <a:rPr lang="et-EE" smtClean="0"/>
              <a:t>06.11.2019</a:t>
            </a:fld>
            <a:endParaRPr lang="et-E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t-E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FC1CBB3B-A354-4588-B800-83453CD9AFDF}" type="slidenum">
              <a:rPr lang="et-EE" smtClean="0"/>
              <a:t>‹#›</a:t>
            </a:fld>
            <a:endParaRPr lang="et-EE"/>
          </a:p>
        </p:txBody>
      </p:sp>
    </p:spTree>
    <p:extLst>
      <p:ext uri="{BB962C8B-B14F-4D97-AF65-F5344CB8AC3E}">
        <p14:creationId xmlns:p14="http://schemas.microsoft.com/office/powerpoint/2010/main" val="20917388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33FA435F-75E4-468E-938F-12E10552BC90}"/>
              </a:ext>
            </a:extLst>
          </p:cNvPr>
          <p:cNvSpPr>
            <a:spLocks noGrp="1"/>
          </p:cNvSpPr>
          <p:nvPr>
            <p:ph type="ctrTitle"/>
          </p:nvPr>
        </p:nvSpPr>
        <p:spPr/>
        <p:txBody>
          <a:bodyPr/>
          <a:lstStyle/>
          <a:p>
            <a:pPr algn="ctr"/>
            <a:r>
              <a:rPr lang="et-EE" dirty="0"/>
              <a:t>Korteriühistute toetamise kord</a:t>
            </a:r>
          </a:p>
        </p:txBody>
      </p:sp>
      <p:sp>
        <p:nvSpPr>
          <p:cNvPr id="3" name="Alapealkiri 2">
            <a:extLst>
              <a:ext uri="{FF2B5EF4-FFF2-40B4-BE49-F238E27FC236}">
                <a16:creationId xmlns:a16="http://schemas.microsoft.com/office/drawing/2014/main" id="{B6919A5F-78EC-4DB7-A326-7731D2CDEE1E}"/>
              </a:ext>
            </a:extLst>
          </p:cNvPr>
          <p:cNvSpPr>
            <a:spLocks noGrp="1"/>
          </p:cNvSpPr>
          <p:nvPr>
            <p:ph type="subTitle" idx="1"/>
          </p:nvPr>
        </p:nvSpPr>
        <p:spPr/>
        <p:txBody>
          <a:bodyPr>
            <a:normAutofit lnSpcReduction="10000"/>
          </a:bodyPr>
          <a:lstStyle/>
          <a:p>
            <a:pPr algn="ctr"/>
            <a:endParaRPr lang="et-EE" dirty="0"/>
          </a:p>
          <a:p>
            <a:pPr algn="ctr"/>
            <a:r>
              <a:rPr lang="et-EE" dirty="0"/>
              <a:t>Põltsamaa Vallvolikogu määruse eelnõu tutvustus</a:t>
            </a:r>
          </a:p>
          <a:p>
            <a:pPr algn="ctr"/>
            <a:r>
              <a:rPr lang="et-EE" dirty="0"/>
              <a:t>06.11.2019</a:t>
            </a:r>
          </a:p>
        </p:txBody>
      </p:sp>
    </p:spTree>
    <p:extLst>
      <p:ext uri="{BB962C8B-B14F-4D97-AF65-F5344CB8AC3E}">
        <p14:creationId xmlns:p14="http://schemas.microsoft.com/office/powerpoint/2010/main" val="33687482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2B978B06-4CCD-489B-A4B2-9B30BD177758}"/>
              </a:ext>
            </a:extLst>
          </p:cNvPr>
          <p:cNvSpPr>
            <a:spLocks noGrp="1"/>
          </p:cNvSpPr>
          <p:nvPr>
            <p:ph type="title"/>
          </p:nvPr>
        </p:nvSpPr>
        <p:spPr/>
        <p:txBody>
          <a:bodyPr>
            <a:noAutofit/>
          </a:bodyPr>
          <a:lstStyle/>
          <a:p>
            <a:pPr algn="ctr"/>
            <a:br>
              <a:rPr lang="et-EE" sz="9600" dirty="0"/>
            </a:br>
            <a:r>
              <a:rPr lang="et-EE" sz="9600" dirty="0"/>
              <a:t>Tänan!</a:t>
            </a:r>
          </a:p>
        </p:txBody>
      </p:sp>
      <p:sp>
        <p:nvSpPr>
          <p:cNvPr id="3" name="Sisu kohatäide 2">
            <a:extLst>
              <a:ext uri="{FF2B5EF4-FFF2-40B4-BE49-F238E27FC236}">
                <a16:creationId xmlns:a16="http://schemas.microsoft.com/office/drawing/2014/main" id="{6CD8C3FD-D873-443C-BB4E-C1718A03A7FA}"/>
              </a:ext>
            </a:extLst>
          </p:cNvPr>
          <p:cNvSpPr>
            <a:spLocks noGrp="1"/>
          </p:cNvSpPr>
          <p:nvPr>
            <p:ph idx="1"/>
          </p:nvPr>
        </p:nvSpPr>
        <p:spPr/>
        <p:txBody>
          <a:bodyPr/>
          <a:lstStyle/>
          <a:p>
            <a:endParaRPr lang="et-EE" dirty="0"/>
          </a:p>
        </p:txBody>
      </p:sp>
    </p:spTree>
    <p:extLst>
      <p:ext uri="{BB962C8B-B14F-4D97-AF65-F5344CB8AC3E}">
        <p14:creationId xmlns:p14="http://schemas.microsoft.com/office/powerpoint/2010/main" val="3984240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0B300E41-A2BF-4826-8EDF-BE36107E66BE}"/>
              </a:ext>
            </a:extLst>
          </p:cNvPr>
          <p:cNvSpPr>
            <a:spLocks noGrp="1"/>
          </p:cNvSpPr>
          <p:nvPr>
            <p:ph type="title"/>
          </p:nvPr>
        </p:nvSpPr>
        <p:spPr/>
        <p:txBody>
          <a:bodyPr/>
          <a:lstStyle/>
          <a:p>
            <a:pPr algn="ctr"/>
            <a:r>
              <a:rPr lang="et-EE" dirty="0"/>
              <a:t>Eesmärk</a:t>
            </a:r>
          </a:p>
        </p:txBody>
      </p:sp>
      <p:sp>
        <p:nvSpPr>
          <p:cNvPr id="3" name="Sisu kohatäide 2">
            <a:extLst>
              <a:ext uri="{FF2B5EF4-FFF2-40B4-BE49-F238E27FC236}">
                <a16:creationId xmlns:a16="http://schemas.microsoft.com/office/drawing/2014/main" id="{235E35FB-F448-4922-BE97-D657015A1C16}"/>
              </a:ext>
            </a:extLst>
          </p:cNvPr>
          <p:cNvSpPr>
            <a:spLocks noGrp="1"/>
          </p:cNvSpPr>
          <p:nvPr>
            <p:ph idx="1"/>
          </p:nvPr>
        </p:nvSpPr>
        <p:spPr/>
        <p:txBody>
          <a:bodyPr/>
          <a:lstStyle/>
          <a:p>
            <a:pPr marL="0" indent="0">
              <a:buNone/>
            </a:pPr>
            <a:endParaRPr lang="et-EE" dirty="0"/>
          </a:p>
          <a:p>
            <a:r>
              <a:rPr lang="et-EE" dirty="0"/>
              <a:t>parandada hoovide välisilmet</a:t>
            </a:r>
          </a:p>
          <a:p>
            <a:r>
              <a:rPr lang="et-EE" dirty="0"/>
              <a:t>parendada hoovide kasutamisvõimalusi hooviga piirnevate elamute elanike poolt</a:t>
            </a:r>
          </a:p>
          <a:p>
            <a:r>
              <a:rPr lang="et-EE" dirty="0"/>
              <a:t>suurendada korteriühistute omaalgatust ja koostöötahet</a:t>
            </a:r>
          </a:p>
          <a:p>
            <a:endParaRPr lang="et-EE" dirty="0"/>
          </a:p>
          <a:p>
            <a:r>
              <a:rPr lang="et-EE" u="sng" dirty="0"/>
              <a:t>Hoov määruse tähenduses on korterelamut ümbritsev kinnistu või selle osa, mis on avalikult läbipääsetav ega ole piirdega piiratud</a:t>
            </a:r>
          </a:p>
          <a:p>
            <a:endParaRPr lang="et-EE" dirty="0"/>
          </a:p>
        </p:txBody>
      </p:sp>
    </p:spTree>
    <p:extLst>
      <p:ext uri="{BB962C8B-B14F-4D97-AF65-F5344CB8AC3E}">
        <p14:creationId xmlns:p14="http://schemas.microsoft.com/office/powerpoint/2010/main" val="3923934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A30A224B-63C3-4139-BABB-F387A265A71E}"/>
              </a:ext>
            </a:extLst>
          </p:cNvPr>
          <p:cNvSpPr>
            <a:spLocks noGrp="1"/>
          </p:cNvSpPr>
          <p:nvPr>
            <p:ph type="title"/>
          </p:nvPr>
        </p:nvSpPr>
        <p:spPr/>
        <p:txBody>
          <a:bodyPr/>
          <a:lstStyle/>
          <a:p>
            <a:pPr algn="ctr"/>
            <a:r>
              <a:rPr lang="et-EE" dirty="0"/>
              <a:t>Toetatavad tegevused</a:t>
            </a:r>
          </a:p>
        </p:txBody>
      </p:sp>
      <p:sp>
        <p:nvSpPr>
          <p:cNvPr id="3" name="Sisu kohatäide 2">
            <a:extLst>
              <a:ext uri="{FF2B5EF4-FFF2-40B4-BE49-F238E27FC236}">
                <a16:creationId xmlns:a16="http://schemas.microsoft.com/office/drawing/2014/main" id="{A8FE3613-4CAB-47AC-A3B4-C0BE00F1F7EF}"/>
              </a:ext>
            </a:extLst>
          </p:cNvPr>
          <p:cNvSpPr>
            <a:spLocks noGrp="1"/>
          </p:cNvSpPr>
          <p:nvPr>
            <p:ph idx="1"/>
          </p:nvPr>
        </p:nvSpPr>
        <p:spPr/>
        <p:txBody>
          <a:bodyPr>
            <a:normAutofit/>
          </a:bodyPr>
          <a:lstStyle/>
          <a:p>
            <a:pPr marL="0" indent="0">
              <a:buNone/>
            </a:pPr>
            <a:endParaRPr lang="et-EE" dirty="0"/>
          </a:p>
          <a:p>
            <a:r>
              <a:rPr lang="et-EE" dirty="0"/>
              <a:t>mängu- või spordiväljaku rajamiseks või parendamiseks</a:t>
            </a:r>
          </a:p>
          <a:p>
            <a:r>
              <a:rPr lang="et-EE" dirty="0"/>
              <a:t>jalakäijate ala, sealhulgas haljas- või puhkeala rajamiseks või parendamiseks</a:t>
            </a:r>
          </a:p>
          <a:p>
            <a:r>
              <a:rPr lang="et-EE" dirty="0"/>
              <a:t>hooviinventari paigaldamiseks või korrastamiseks (k.a prügikonteinerite hoiustamise kohad)</a:t>
            </a:r>
          </a:p>
          <a:p>
            <a:r>
              <a:rPr lang="et-EE" dirty="0"/>
              <a:t>rataste ja sõiduautode parkimiskohtade rajamiseks või parendamiseks;</a:t>
            </a:r>
          </a:p>
          <a:p>
            <a:r>
              <a:rPr lang="et-EE" dirty="0"/>
              <a:t>sõiduteede parendamiseks</a:t>
            </a:r>
          </a:p>
          <a:p>
            <a:r>
              <a:rPr lang="et-EE" dirty="0"/>
              <a:t>kõnniteede rajamiseks ja parendamiseks</a:t>
            </a:r>
          </a:p>
          <a:p>
            <a:r>
              <a:rPr lang="et-EE" dirty="0"/>
              <a:t>kortermaja puukuuri ehitamiseks või lammutamiseks</a:t>
            </a:r>
          </a:p>
          <a:p>
            <a:r>
              <a:rPr lang="et-EE" dirty="0"/>
              <a:t>kinnistul asuvate kasutusest väljas olevate tehnorajatiste lammutamiseks</a:t>
            </a:r>
          </a:p>
          <a:p>
            <a:endParaRPr lang="et-EE" dirty="0"/>
          </a:p>
        </p:txBody>
      </p:sp>
    </p:spTree>
    <p:extLst>
      <p:ext uri="{BB962C8B-B14F-4D97-AF65-F5344CB8AC3E}">
        <p14:creationId xmlns:p14="http://schemas.microsoft.com/office/powerpoint/2010/main" val="2719070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99CEA5F-76E1-47DE-B573-735AA38791A3}"/>
              </a:ext>
            </a:extLst>
          </p:cNvPr>
          <p:cNvSpPr>
            <a:spLocks noGrp="1"/>
          </p:cNvSpPr>
          <p:nvPr>
            <p:ph type="title"/>
          </p:nvPr>
        </p:nvSpPr>
        <p:spPr/>
        <p:txBody>
          <a:bodyPr/>
          <a:lstStyle/>
          <a:p>
            <a:pPr algn="ctr"/>
            <a:r>
              <a:rPr lang="et-EE" dirty="0"/>
              <a:t>Taotleja</a:t>
            </a:r>
          </a:p>
        </p:txBody>
      </p:sp>
      <p:sp>
        <p:nvSpPr>
          <p:cNvPr id="3" name="Sisu kohatäide 2">
            <a:extLst>
              <a:ext uri="{FF2B5EF4-FFF2-40B4-BE49-F238E27FC236}">
                <a16:creationId xmlns:a16="http://schemas.microsoft.com/office/drawing/2014/main" id="{BF5C6B1B-05FB-4B29-8650-70B4DE022019}"/>
              </a:ext>
            </a:extLst>
          </p:cNvPr>
          <p:cNvSpPr>
            <a:spLocks noGrp="1"/>
          </p:cNvSpPr>
          <p:nvPr>
            <p:ph idx="1"/>
          </p:nvPr>
        </p:nvSpPr>
        <p:spPr/>
        <p:txBody>
          <a:bodyPr/>
          <a:lstStyle/>
          <a:p>
            <a:pPr marL="0" indent="0">
              <a:buNone/>
            </a:pPr>
            <a:endParaRPr lang="et-EE" dirty="0"/>
          </a:p>
          <a:p>
            <a:endParaRPr lang="et-EE" dirty="0"/>
          </a:p>
          <a:p>
            <a:r>
              <a:rPr lang="et-EE" dirty="0"/>
              <a:t>toetust võib taotleda Põltsamaa vallas tegutsev korteriühistu</a:t>
            </a:r>
          </a:p>
          <a:p>
            <a:endParaRPr lang="et-EE" dirty="0"/>
          </a:p>
          <a:p>
            <a:r>
              <a:rPr lang="et-EE" dirty="0"/>
              <a:t>taotleja võib taotluse esitada ühiselt teise taotleja või taotlejatega, kui nende hoovid külgnevad üksteisega (</a:t>
            </a:r>
            <a:r>
              <a:rPr lang="et-EE" dirty="0" err="1"/>
              <a:t>ühistaotlus</a:t>
            </a:r>
            <a:r>
              <a:rPr lang="et-EE" dirty="0"/>
              <a:t>)</a:t>
            </a:r>
          </a:p>
          <a:p>
            <a:r>
              <a:rPr lang="et-EE" dirty="0"/>
              <a:t>taotlejale antakse toetust kalendriaasta jooksul ühele projektile</a:t>
            </a:r>
          </a:p>
          <a:p>
            <a:endParaRPr lang="et-EE" dirty="0"/>
          </a:p>
        </p:txBody>
      </p:sp>
    </p:spTree>
    <p:extLst>
      <p:ext uri="{BB962C8B-B14F-4D97-AF65-F5344CB8AC3E}">
        <p14:creationId xmlns:p14="http://schemas.microsoft.com/office/powerpoint/2010/main" val="983337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82F11E8-3512-4292-8A54-C78F23B485F8}"/>
              </a:ext>
            </a:extLst>
          </p:cNvPr>
          <p:cNvSpPr>
            <a:spLocks noGrp="1"/>
          </p:cNvSpPr>
          <p:nvPr>
            <p:ph type="title"/>
          </p:nvPr>
        </p:nvSpPr>
        <p:spPr/>
        <p:txBody>
          <a:bodyPr/>
          <a:lstStyle/>
          <a:p>
            <a:pPr algn="ctr"/>
            <a:r>
              <a:rPr lang="et-EE" dirty="0"/>
              <a:t>Toetuse taotlemine</a:t>
            </a:r>
          </a:p>
        </p:txBody>
      </p:sp>
      <p:sp>
        <p:nvSpPr>
          <p:cNvPr id="3" name="Sisu kohatäide 2">
            <a:extLst>
              <a:ext uri="{FF2B5EF4-FFF2-40B4-BE49-F238E27FC236}">
                <a16:creationId xmlns:a16="http://schemas.microsoft.com/office/drawing/2014/main" id="{9037FEFB-1CC3-4D60-9B86-402DF8A50131}"/>
              </a:ext>
            </a:extLst>
          </p:cNvPr>
          <p:cNvSpPr>
            <a:spLocks noGrp="1"/>
          </p:cNvSpPr>
          <p:nvPr>
            <p:ph idx="1"/>
          </p:nvPr>
        </p:nvSpPr>
        <p:spPr/>
        <p:txBody>
          <a:bodyPr>
            <a:normAutofit fontScale="92500" lnSpcReduction="20000"/>
          </a:bodyPr>
          <a:lstStyle/>
          <a:p>
            <a:r>
              <a:rPr lang="et-EE" dirty="0"/>
              <a:t>toetuse taotlemiseks esitab taotleja Põltsamaa Vallavalitsusele vormikohase taotluse koos järgmiste dokumentidega:</a:t>
            </a:r>
          </a:p>
          <a:p>
            <a:r>
              <a:rPr lang="et-EE" dirty="0"/>
              <a:t>1) korteriomanike üldkoosoleku või põhikirjast tulenevate volituste alusel juhatuse protokolli koopia, mis sisaldab otsust hoovi heakorrastamiseks vajaliku töö teostamise kohta;</a:t>
            </a:r>
          </a:p>
          <a:p>
            <a:r>
              <a:rPr lang="et-EE" dirty="0"/>
              <a:t>2) </a:t>
            </a:r>
            <a:r>
              <a:rPr lang="et-EE" dirty="0" err="1"/>
              <a:t>ühistaotluse</a:t>
            </a:r>
            <a:r>
              <a:rPr lang="et-EE" dirty="0"/>
              <a:t> esitamisel kinnitus nõusoleku kohta </a:t>
            </a:r>
            <a:r>
              <a:rPr lang="et-EE" dirty="0" err="1"/>
              <a:t>ühistaotluse</a:t>
            </a:r>
            <a:r>
              <a:rPr lang="et-EE" dirty="0"/>
              <a:t> esitamiseks;</a:t>
            </a:r>
          </a:p>
          <a:p>
            <a:r>
              <a:rPr lang="et-EE" dirty="0"/>
              <a:t>3) vajadusel taotleja valitseda oleva naaberkinnistu omaniku nõusolek;</a:t>
            </a:r>
          </a:p>
          <a:p>
            <a:r>
              <a:rPr lang="et-EE" dirty="0"/>
              <a:t>4) kinnistu või kinnistute plaan kavandatava töö asukoha skeemiga ning kavandatava töö kirjeldus;</a:t>
            </a:r>
          </a:p>
          <a:p>
            <a:r>
              <a:rPr lang="et-EE" dirty="0"/>
              <a:t>5) fotod kavandatava töö asukohast enne tööde algust;</a:t>
            </a:r>
          </a:p>
          <a:p>
            <a:r>
              <a:rPr lang="et-EE" dirty="0"/>
              <a:t>6) kavandatava töö eelarve;</a:t>
            </a:r>
          </a:p>
          <a:p>
            <a:r>
              <a:rPr lang="et-EE" dirty="0"/>
              <a:t>7) vajadusel kavandatava tegevuse ehitusteatis või ehitusluba või kooskõlastus, mille võib esitada peale toetuse andmise otsuse tegemist.</a:t>
            </a:r>
          </a:p>
          <a:p>
            <a:endParaRPr lang="et-EE" dirty="0"/>
          </a:p>
        </p:txBody>
      </p:sp>
    </p:spTree>
    <p:extLst>
      <p:ext uri="{BB962C8B-B14F-4D97-AF65-F5344CB8AC3E}">
        <p14:creationId xmlns:p14="http://schemas.microsoft.com/office/powerpoint/2010/main" val="1941034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E3094EF8-2E72-4A4C-863D-8ED2EA71F531}"/>
              </a:ext>
            </a:extLst>
          </p:cNvPr>
          <p:cNvSpPr>
            <a:spLocks noGrp="1"/>
          </p:cNvSpPr>
          <p:nvPr>
            <p:ph type="title"/>
          </p:nvPr>
        </p:nvSpPr>
        <p:spPr/>
        <p:txBody>
          <a:bodyPr/>
          <a:lstStyle/>
          <a:p>
            <a:pPr algn="ctr"/>
            <a:r>
              <a:rPr lang="et-EE" dirty="0"/>
              <a:t>Toetuse määr ja suurus</a:t>
            </a:r>
          </a:p>
        </p:txBody>
      </p:sp>
      <p:sp>
        <p:nvSpPr>
          <p:cNvPr id="3" name="Sisu kohatäide 2">
            <a:extLst>
              <a:ext uri="{FF2B5EF4-FFF2-40B4-BE49-F238E27FC236}">
                <a16:creationId xmlns:a16="http://schemas.microsoft.com/office/drawing/2014/main" id="{1D9AC25D-B001-4017-B620-A25BB1B2BCFD}"/>
              </a:ext>
            </a:extLst>
          </p:cNvPr>
          <p:cNvSpPr>
            <a:spLocks noGrp="1"/>
          </p:cNvSpPr>
          <p:nvPr>
            <p:ph idx="1"/>
          </p:nvPr>
        </p:nvSpPr>
        <p:spPr/>
        <p:txBody>
          <a:bodyPr>
            <a:normAutofit/>
          </a:bodyPr>
          <a:lstStyle/>
          <a:p>
            <a:endParaRPr lang="et-EE" dirty="0"/>
          </a:p>
          <a:p>
            <a:r>
              <a:rPr lang="et-EE" sz="1900" dirty="0"/>
              <a:t>Toetust antakse kuni 40% töö kogumaksumusest, kuid mitte rohkem kui:</a:t>
            </a:r>
          </a:p>
          <a:p>
            <a:r>
              <a:rPr lang="et-EE" sz="1900" dirty="0"/>
              <a:t>2000 eurot ühe taotleja kohta või</a:t>
            </a:r>
          </a:p>
          <a:p>
            <a:r>
              <a:rPr lang="et-EE" sz="1900" dirty="0"/>
              <a:t>4500 eurot </a:t>
            </a:r>
            <a:r>
              <a:rPr lang="et-EE" sz="1900" dirty="0" err="1"/>
              <a:t>ühistaotluse</a:t>
            </a:r>
            <a:r>
              <a:rPr lang="et-EE" sz="1900" dirty="0"/>
              <a:t> korral</a:t>
            </a:r>
          </a:p>
          <a:p>
            <a:r>
              <a:rPr lang="et-EE" dirty="0"/>
              <a:t>Kui Põltsamaa valla eelarves on toetuse maksmiseks raha ette nähtud, kuulutab vallavalitsus taotlusvooru välja eelarveaasta jooksul. Teave toetuse taotlemise võimaluse kohta avaldatakse Põltsamaa valla veebilehel. Taotluse esitamise tähtaeg on mitte lühem kui üks kuu taotlusvooru väljakuulutamisest.</a:t>
            </a:r>
          </a:p>
        </p:txBody>
      </p:sp>
    </p:spTree>
    <p:extLst>
      <p:ext uri="{BB962C8B-B14F-4D97-AF65-F5344CB8AC3E}">
        <p14:creationId xmlns:p14="http://schemas.microsoft.com/office/powerpoint/2010/main" val="34652023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F5A33D63-022F-4E46-910B-19F3F5BA1068}"/>
              </a:ext>
            </a:extLst>
          </p:cNvPr>
          <p:cNvSpPr>
            <a:spLocks noGrp="1"/>
          </p:cNvSpPr>
          <p:nvPr>
            <p:ph type="title"/>
          </p:nvPr>
        </p:nvSpPr>
        <p:spPr/>
        <p:txBody>
          <a:bodyPr/>
          <a:lstStyle/>
          <a:p>
            <a:pPr algn="ctr"/>
            <a:r>
              <a:rPr lang="et-EE" dirty="0"/>
              <a:t>Taotluste hindamine</a:t>
            </a:r>
          </a:p>
        </p:txBody>
      </p:sp>
      <p:sp>
        <p:nvSpPr>
          <p:cNvPr id="3" name="Sisu kohatäide 2">
            <a:extLst>
              <a:ext uri="{FF2B5EF4-FFF2-40B4-BE49-F238E27FC236}">
                <a16:creationId xmlns:a16="http://schemas.microsoft.com/office/drawing/2014/main" id="{65D00037-1519-4C69-8C2F-B66E0634CD39}"/>
              </a:ext>
            </a:extLst>
          </p:cNvPr>
          <p:cNvSpPr>
            <a:spLocks noGrp="1"/>
          </p:cNvSpPr>
          <p:nvPr>
            <p:ph idx="1"/>
          </p:nvPr>
        </p:nvSpPr>
        <p:spPr/>
        <p:txBody>
          <a:bodyPr/>
          <a:lstStyle/>
          <a:p>
            <a:r>
              <a:rPr lang="et-EE" dirty="0"/>
              <a:t>Vallavalitsus moodustab komisjoni taotluste läbivaatamiseks ja hindamiseks ning kinnitab hindamisjuhendi.</a:t>
            </a:r>
          </a:p>
          <a:p>
            <a:r>
              <a:rPr lang="et-EE" dirty="0"/>
              <a:t>Hindamiskomisjon lähtub hindamisel järgmistest asjaoludest:</a:t>
            </a:r>
          </a:p>
          <a:p>
            <a:r>
              <a:rPr lang="et-EE" dirty="0"/>
              <a:t>osalevate korteriühistute arv, eelistatud on korteriühistute ühisprojektid</a:t>
            </a:r>
          </a:p>
          <a:p>
            <a:r>
              <a:rPr lang="et-EE" dirty="0"/>
              <a:t>omafinantseeringu suurus</a:t>
            </a:r>
          </a:p>
          <a:p>
            <a:r>
              <a:rPr lang="et-EE" dirty="0"/>
              <a:t>kavandatava tegevuse jätkusuutlikkus</a:t>
            </a:r>
          </a:p>
          <a:p>
            <a:r>
              <a:rPr lang="et-EE" dirty="0"/>
              <a:t>probleemi lahenduse terviklikkus</a:t>
            </a:r>
          </a:p>
          <a:p>
            <a:r>
              <a:rPr lang="et-EE" dirty="0"/>
              <a:t>projekti kogukondlik tähtsus</a:t>
            </a:r>
          </a:p>
          <a:p>
            <a:endParaRPr lang="et-EE" dirty="0"/>
          </a:p>
          <a:p>
            <a:r>
              <a:rPr lang="et-EE" dirty="0"/>
              <a:t>Hindamiskomisjoni töö tulemusel tekib taotlejatest pingerida</a:t>
            </a:r>
          </a:p>
          <a:p>
            <a:endParaRPr lang="et-EE" dirty="0"/>
          </a:p>
        </p:txBody>
      </p:sp>
    </p:spTree>
    <p:extLst>
      <p:ext uri="{BB962C8B-B14F-4D97-AF65-F5344CB8AC3E}">
        <p14:creationId xmlns:p14="http://schemas.microsoft.com/office/powerpoint/2010/main" val="4097634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928E716-055B-432A-AED7-769A27E6F26E}"/>
              </a:ext>
            </a:extLst>
          </p:cNvPr>
          <p:cNvSpPr>
            <a:spLocks noGrp="1"/>
          </p:cNvSpPr>
          <p:nvPr>
            <p:ph type="title"/>
          </p:nvPr>
        </p:nvSpPr>
        <p:spPr/>
        <p:txBody>
          <a:bodyPr/>
          <a:lstStyle/>
          <a:p>
            <a:pPr algn="ctr"/>
            <a:r>
              <a:rPr lang="et-EE" dirty="0"/>
              <a:t>Toetuse eraldamine</a:t>
            </a:r>
          </a:p>
        </p:txBody>
      </p:sp>
      <p:sp>
        <p:nvSpPr>
          <p:cNvPr id="3" name="Sisu kohatäide 2">
            <a:extLst>
              <a:ext uri="{FF2B5EF4-FFF2-40B4-BE49-F238E27FC236}">
                <a16:creationId xmlns:a16="http://schemas.microsoft.com/office/drawing/2014/main" id="{94F897FC-BA39-441E-9A2F-E3870D1A1418}"/>
              </a:ext>
            </a:extLst>
          </p:cNvPr>
          <p:cNvSpPr>
            <a:spLocks noGrp="1"/>
          </p:cNvSpPr>
          <p:nvPr>
            <p:ph idx="1"/>
          </p:nvPr>
        </p:nvSpPr>
        <p:spPr/>
        <p:txBody>
          <a:bodyPr/>
          <a:lstStyle/>
          <a:p>
            <a:r>
              <a:rPr lang="et-EE" dirty="0"/>
              <a:t>toetuse eraldamise otsustab vallavalitsus korraldusega, arvestades hindamiskomisjoni ettepanekut</a:t>
            </a:r>
          </a:p>
          <a:p>
            <a:r>
              <a:rPr lang="et-EE" dirty="0"/>
              <a:t>k</a:t>
            </a:r>
            <a:r>
              <a:rPr lang="fi-FI" dirty="0" err="1"/>
              <a:t>ulutuste</a:t>
            </a:r>
            <a:r>
              <a:rPr lang="fi-FI" dirty="0"/>
              <a:t> </a:t>
            </a:r>
            <a:r>
              <a:rPr lang="fi-FI" dirty="0" err="1"/>
              <a:t>tegemine</a:t>
            </a:r>
            <a:r>
              <a:rPr lang="fi-FI" dirty="0"/>
              <a:t> </a:t>
            </a:r>
            <a:r>
              <a:rPr lang="fi-FI" dirty="0" err="1"/>
              <a:t>taotluse</a:t>
            </a:r>
            <a:r>
              <a:rPr lang="fi-FI" dirty="0"/>
              <a:t> </a:t>
            </a:r>
            <a:r>
              <a:rPr lang="fi-FI" dirty="0" err="1"/>
              <a:t>rahuldamise</a:t>
            </a:r>
            <a:r>
              <a:rPr lang="fi-FI" dirty="0"/>
              <a:t> </a:t>
            </a:r>
            <a:r>
              <a:rPr lang="fi-FI" dirty="0" err="1"/>
              <a:t>otsuseni</a:t>
            </a:r>
            <a:r>
              <a:rPr lang="fi-FI" dirty="0"/>
              <a:t> </a:t>
            </a:r>
            <a:r>
              <a:rPr lang="fi-FI" dirty="0" err="1"/>
              <a:t>toimub</a:t>
            </a:r>
            <a:r>
              <a:rPr lang="fi-FI" dirty="0"/>
              <a:t> </a:t>
            </a:r>
            <a:r>
              <a:rPr lang="fi-FI" dirty="0" err="1"/>
              <a:t>taotleja</a:t>
            </a:r>
            <a:r>
              <a:rPr lang="fi-FI" dirty="0"/>
              <a:t> </a:t>
            </a:r>
            <a:r>
              <a:rPr lang="fi-FI" dirty="0" err="1"/>
              <a:t>omal</a:t>
            </a:r>
            <a:r>
              <a:rPr lang="fi-FI" dirty="0"/>
              <a:t> </a:t>
            </a:r>
            <a:r>
              <a:rPr lang="fi-FI" dirty="0" err="1"/>
              <a:t>vastutusel</a:t>
            </a:r>
            <a:endParaRPr lang="et-EE" dirty="0"/>
          </a:p>
          <a:p>
            <a:r>
              <a:rPr lang="et-EE" dirty="0"/>
              <a:t>vallavalitsus sõlmib toetuse saajaga lepingu toetuse sihipärase kasutamise kohta</a:t>
            </a:r>
          </a:p>
          <a:p>
            <a:r>
              <a:rPr lang="et-EE" dirty="0"/>
              <a:t>toetuse saaja peab hiljemalt toetuse saamise aasta </a:t>
            </a:r>
            <a:r>
              <a:rPr lang="et-EE" u="sng" dirty="0"/>
              <a:t>1. detsembriks </a:t>
            </a:r>
            <a:r>
              <a:rPr lang="et-EE" dirty="0"/>
              <a:t>esitama vallavalitsusele vormikohase aruande töö teostamise kohta koos vastavate arvete, aktide ning maksekorralduste koopiatega. Esitatud kuludokumentidel näidatud tehingu sisu peab vastama taotluses planeeritud tegevusele ja eelarvele. </a:t>
            </a:r>
          </a:p>
          <a:p>
            <a:endParaRPr lang="et-EE" dirty="0"/>
          </a:p>
          <a:p>
            <a:endParaRPr lang="et-EE" dirty="0"/>
          </a:p>
        </p:txBody>
      </p:sp>
    </p:spTree>
    <p:extLst>
      <p:ext uri="{BB962C8B-B14F-4D97-AF65-F5344CB8AC3E}">
        <p14:creationId xmlns:p14="http://schemas.microsoft.com/office/powerpoint/2010/main" val="33573707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C5D8738E-03C8-457F-81AD-A1C2DF5D145F}"/>
              </a:ext>
            </a:extLst>
          </p:cNvPr>
          <p:cNvSpPr>
            <a:spLocks noGrp="1"/>
          </p:cNvSpPr>
          <p:nvPr>
            <p:ph type="title"/>
          </p:nvPr>
        </p:nvSpPr>
        <p:spPr/>
        <p:txBody>
          <a:bodyPr/>
          <a:lstStyle/>
          <a:p>
            <a:pPr algn="ctr"/>
            <a:r>
              <a:rPr lang="et-EE" dirty="0"/>
              <a:t>Toetuse eraldamine</a:t>
            </a:r>
          </a:p>
        </p:txBody>
      </p:sp>
      <p:sp>
        <p:nvSpPr>
          <p:cNvPr id="3" name="Sisu kohatäide 2">
            <a:extLst>
              <a:ext uri="{FF2B5EF4-FFF2-40B4-BE49-F238E27FC236}">
                <a16:creationId xmlns:a16="http://schemas.microsoft.com/office/drawing/2014/main" id="{4D98D62F-64CA-4055-BA70-76362FC0893D}"/>
              </a:ext>
            </a:extLst>
          </p:cNvPr>
          <p:cNvSpPr>
            <a:spLocks noGrp="1"/>
          </p:cNvSpPr>
          <p:nvPr>
            <p:ph idx="1"/>
          </p:nvPr>
        </p:nvSpPr>
        <p:spPr/>
        <p:txBody>
          <a:bodyPr/>
          <a:lstStyle/>
          <a:p>
            <a:r>
              <a:rPr lang="et-EE" dirty="0"/>
              <a:t>Kui töö ei ole lõpetatud toetuse saamise aasta 1. detsembriks, esitab toetuse saaja vallavalitsusele 1. detsembriks nimetatud kuludokumendid teostatud tööde kohta koos seletuskirjaga tegemata töödest ning nende põhjustest.</a:t>
            </a:r>
          </a:p>
          <a:p>
            <a:r>
              <a:rPr lang="et-EE" dirty="0"/>
              <a:t>Kui töö jääb tähtaegselt teostamata toetuse saajast mittetulenevatel põhjustel, võib vallavalitsus hindamiskomisjoni ettepanekul pikendada töö teostamise tähtaega kuni toetuse eraldamise aastale järgneva aasta 1. detsembrini.</a:t>
            </a:r>
          </a:p>
          <a:p>
            <a:r>
              <a:rPr lang="et-EE" dirty="0"/>
              <a:t>Toetus makstakse toetuse saaja arvelduskontole hiljemalt ühe kuu jooksul alates nõuetekohase aruande esitamisest.</a:t>
            </a:r>
          </a:p>
          <a:p>
            <a:endParaRPr lang="et-EE" dirty="0"/>
          </a:p>
        </p:txBody>
      </p:sp>
    </p:spTree>
    <p:extLst>
      <p:ext uri="{BB962C8B-B14F-4D97-AF65-F5344CB8AC3E}">
        <p14:creationId xmlns:p14="http://schemas.microsoft.com/office/powerpoint/2010/main" val="3405202273"/>
      </p:ext>
    </p:extLst>
  </p:cSld>
  <p:clrMapOvr>
    <a:masterClrMapping/>
  </p:clrMapOvr>
</p:sld>
</file>

<file path=ppt/theme/theme1.xml><?xml version="1.0" encoding="utf-8"?>
<a:theme xmlns:a="http://schemas.openxmlformats.org/drawingml/2006/main" name="Fassett">
  <a:themeElements>
    <a:clrScheme name="Fasset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sset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sset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36</TotalTime>
  <Words>501</Words>
  <Application>Microsoft Office PowerPoint</Application>
  <PresentationFormat>Laiekraan</PresentationFormat>
  <Paragraphs>63</Paragraphs>
  <Slides>10</Slides>
  <Notes>0</Notes>
  <HiddenSlides>0</HiddenSlides>
  <MMClips>0</MMClips>
  <ScaleCrop>false</ScaleCrop>
  <HeadingPairs>
    <vt:vector size="6" baseType="variant">
      <vt:variant>
        <vt:lpstr>Kasutatud fondid</vt:lpstr>
      </vt:variant>
      <vt:variant>
        <vt:i4>3</vt:i4>
      </vt:variant>
      <vt:variant>
        <vt:lpstr>Kujundus</vt:lpstr>
      </vt:variant>
      <vt:variant>
        <vt:i4>1</vt:i4>
      </vt:variant>
      <vt:variant>
        <vt:lpstr>Slaidipealkirjad</vt:lpstr>
      </vt:variant>
      <vt:variant>
        <vt:i4>10</vt:i4>
      </vt:variant>
    </vt:vector>
  </HeadingPairs>
  <TitlesOfParts>
    <vt:vector size="14" baseType="lpstr">
      <vt:lpstr>Arial</vt:lpstr>
      <vt:lpstr>Trebuchet MS</vt:lpstr>
      <vt:lpstr>Wingdings 3</vt:lpstr>
      <vt:lpstr>Fassett</vt:lpstr>
      <vt:lpstr>Korteriühistute toetamise kord</vt:lpstr>
      <vt:lpstr>Eesmärk</vt:lpstr>
      <vt:lpstr>Toetatavad tegevused</vt:lpstr>
      <vt:lpstr>Taotleja</vt:lpstr>
      <vt:lpstr>Toetuse taotlemine</vt:lpstr>
      <vt:lpstr>Toetuse määr ja suurus</vt:lpstr>
      <vt:lpstr>Taotluste hindamine</vt:lpstr>
      <vt:lpstr>Toetuse eraldamine</vt:lpstr>
      <vt:lpstr>Toetuse eraldamine</vt:lpstr>
      <vt:lpstr> Tänan!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Korteriühistute toetamise kord</dc:title>
  <dc:creator>Kersti Viggor</dc:creator>
  <cp:lastModifiedBy>Kersti Viggor</cp:lastModifiedBy>
  <cp:revision>5</cp:revision>
  <dcterms:created xsi:type="dcterms:W3CDTF">2019-11-06T11:06:34Z</dcterms:created>
  <dcterms:modified xsi:type="dcterms:W3CDTF">2019-11-06T11:43:24Z</dcterms:modified>
</cp:coreProperties>
</file>