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23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1" r:id="rId3"/>
    <p:sldId id="272" r:id="rId4"/>
    <p:sldId id="271" r:id="rId5"/>
    <p:sldId id="257" r:id="rId6"/>
    <p:sldId id="261" r:id="rId7"/>
    <p:sldId id="273" r:id="rId8"/>
    <p:sldId id="276" r:id="rId9"/>
    <p:sldId id="277" r:id="rId10"/>
    <p:sldId id="278" r:id="rId11"/>
    <p:sldId id="279" r:id="rId12"/>
    <p:sldId id="280" r:id="rId13"/>
    <p:sldId id="274" r:id="rId14"/>
    <p:sldId id="275" r:id="rId15"/>
    <p:sldId id="268" r:id="rId16"/>
    <p:sldId id="267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ikejaotis" id="{4C25DC48-3B1A-40A0-88CD-532E73501DEF}">
          <p14:sldIdLst>
            <p14:sldId id="256"/>
            <p14:sldId id="281"/>
            <p14:sldId id="272"/>
            <p14:sldId id="271"/>
            <p14:sldId id="257"/>
            <p14:sldId id="261"/>
            <p14:sldId id="273"/>
            <p14:sldId id="276"/>
            <p14:sldId id="277"/>
            <p14:sldId id="278"/>
            <p14:sldId id="279"/>
            <p14:sldId id="280"/>
          </p14:sldIdLst>
        </p14:section>
        <p14:section name="Tiitlita jaotis" id="{0F04A5FB-4D8E-459B-B345-02FA5CB9AA32}">
          <p14:sldIdLst/>
        </p14:section>
        <p14:section name="Tiitlita jaotis" id="{2C09B76B-5714-457F-BB17-F1DE2819FD67}">
          <p14:sldIdLst>
            <p14:sldId id="274"/>
            <p14:sldId id="275"/>
            <p14:sldId id="268"/>
            <p14:sldId id="267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rve Aron" initials="UA" lastIdx="1" clrIdx="0">
    <p:extLst>
      <p:ext uri="{19B8F6BF-5375-455C-9EA6-DF929625EA0E}">
        <p15:presenceInfo xmlns:p15="http://schemas.microsoft.com/office/powerpoint/2012/main" userId="5954deb66433134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t-E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Korterelamud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4581631397637789"/>
          <c:y val="1.40624991349348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t-EE"/>
        </a:p>
      </c:txPr>
    </c:title>
    <c:autoTitleDeleted val="0"/>
    <c:plotArea>
      <c:layout>
        <c:manualLayout>
          <c:layoutTarget val="inner"/>
          <c:xMode val="edge"/>
          <c:yMode val="edge"/>
          <c:x val="6.2585999015748045E-2"/>
          <c:y val="2.3320311065433617E-2"/>
          <c:w val="0.93741400098425198"/>
          <c:h val="0.846763419859533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Leht1!$B$1</c:f>
              <c:strCache>
                <c:ptCount val="1"/>
                <c:pt idx="0">
                  <c:v>kogus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Leht1!$A$2:$A$11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Leht1!$B$2:$B$11</c:f>
              <c:numCache>
                <c:formatCode>General</c:formatCode>
                <c:ptCount val="10"/>
                <c:pt idx="0">
                  <c:v>8</c:v>
                </c:pt>
                <c:pt idx="1">
                  <c:v>13</c:v>
                </c:pt>
                <c:pt idx="2">
                  <c:v>16</c:v>
                </c:pt>
                <c:pt idx="3">
                  <c:v>18</c:v>
                </c:pt>
                <c:pt idx="4">
                  <c:v>18</c:v>
                </c:pt>
                <c:pt idx="5">
                  <c:v>18</c:v>
                </c:pt>
                <c:pt idx="6">
                  <c:v>31</c:v>
                </c:pt>
                <c:pt idx="7">
                  <c:v>36</c:v>
                </c:pt>
                <c:pt idx="8">
                  <c:v>50</c:v>
                </c:pt>
                <c:pt idx="9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31-43D3-A7ED-0917FE722F7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07658880"/>
        <c:axId val="307655352"/>
      </c:barChart>
      <c:catAx>
        <c:axId val="30765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307655352"/>
        <c:crosses val="autoZero"/>
        <c:auto val="1"/>
        <c:lblAlgn val="ctr"/>
        <c:lblOffset val="100"/>
        <c:noMultiLvlLbl val="0"/>
      </c:catAx>
      <c:valAx>
        <c:axId val="30765535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765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t-EE"/>
              <a:t>Tallinn</a:t>
            </a:r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63A35-E294-4332-9C7F-89D54EDEADA8}" type="datetime1">
              <a:rPr lang="et-EE" smtClean="0"/>
              <a:t>14.11.2019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57C14-1BC2-41AD-870F-03E3EAA0173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84153492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t-EE"/>
              <a:t>Tallinn</a:t>
            </a:r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CC9CC-AA91-4DF9-8355-EA6C3AB3C9D9}" type="datetime1">
              <a:rPr lang="et-EE" smtClean="0"/>
              <a:t>14.11.2019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2F026-C1EA-4092-8A2F-0CB9C715D51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65268504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Päise kohatäid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t-EE"/>
              <a:t>Tallinn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93238-DFE1-486B-83C0-BC982151F457}" type="datetime1">
              <a:rPr lang="et-EE" smtClean="0"/>
              <a:t>14.11.2019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40617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laadi muutmiseks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06.11.2019 Põltsamaa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824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allkirjaga panoraam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06.11.2019 Põltsamaa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53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alkiri ja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06.11.2019 Põltsamaa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793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allkirjaga ts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06.11.2019 Põltsamaa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1624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06.11.2019 Põltsamaa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26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veerg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06.11.2019 Põltsamaa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94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ldiveerg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06.11.2019 Põltsamaa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798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06.11.2019 Põltsamaa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835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06.11.2019 Põltsamaa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74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06.11.2019 Põltsamaa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6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06.11.2019 Põltsamaa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95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06.11.2019 Põltsamaa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56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06.11.2019 Põltsamaa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4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06.11.2019 Põltsamaa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24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06.11.2019 Põltsamaa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21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06.11.2019 Põltsamaa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6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06.11.2019 Põltsamaa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14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t-EE"/>
              <a:t>06.11.2019 Põltsamaa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22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hf sldNum="0"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1528679"/>
          </a:xfrm>
        </p:spPr>
        <p:txBody>
          <a:bodyPr/>
          <a:lstStyle/>
          <a:p>
            <a:endParaRPr lang="et-EE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751012" y="3278038"/>
            <a:ext cx="8689976" cy="1979761"/>
          </a:xfrm>
        </p:spPr>
        <p:txBody>
          <a:bodyPr/>
          <a:lstStyle/>
          <a:p>
            <a:r>
              <a:rPr lang="et-EE" sz="4800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Meie tegemised</a:t>
            </a:r>
          </a:p>
          <a:p>
            <a:endParaRPr lang="et-EE" dirty="0"/>
          </a:p>
          <a:p>
            <a:endParaRPr lang="et-EE" dirty="0"/>
          </a:p>
          <a:p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025" y="1956806"/>
            <a:ext cx="322036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69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8EB8F6A-6EBF-426F-AE2F-310480F66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cap="none" dirty="0">
                <a:solidFill>
                  <a:srgbClr val="FF0000"/>
                </a:solidFill>
              </a:rPr>
              <a:t>Haldusteenus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587EEC76-967D-4A25-B73B-D36F43ED9B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t-EE" dirty="0"/>
              <a:t>•	</a:t>
            </a:r>
            <a:r>
              <a:rPr lang="et-EE" sz="2800" cap="none" dirty="0">
                <a:latin typeface="+mj-lt"/>
              </a:rPr>
              <a:t>Hoone tehniliste andmete ja dokumentide kogumine; puuduolevate dokumentide taastamine ja uue tehnilise dokumentatsiooni valmistamine ja kogumine teostatakse eritasu eest eelnevalt kooskõlastades tellijaga;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800" cap="none" dirty="0">
                <a:latin typeface="+mj-lt"/>
              </a:rPr>
              <a:t>•	Korteriomanike üldkoosoleku otsuse täideviimise korraldamine;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800" cap="none" dirty="0">
                <a:latin typeface="+mj-lt"/>
              </a:rPr>
              <a:t>•	Aruannete koostamine, prognoositava majanduskava koostamine;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800" cap="none" dirty="0">
                <a:latin typeface="+mj-lt"/>
              </a:rPr>
              <a:t>•	Korterelamu finantsprojektide koostamine, elamu remondikava koostamine;</a:t>
            </a:r>
          </a:p>
          <a:p>
            <a:endParaRPr lang="et-EE" dirty="0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DE4D3CF7-5EA7-40FE-953F-2B41F570A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06.11.2019 Põltsamaa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17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4358F52-E601-4157-86D9-07527C101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cap="none" dirty="0">
                <a:solidFill>
                  <a:srgbClr val="FF0000"/>
                </a:solidFill>
              </a:rPr>
              <a:t>Haldusteenus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74E0362-607D-4302-863E-55DAE0BEF61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t-EE" dirty="0"/>
              <a:t>•	</a:t>
            </a:r>
            <a:r>
              <a:rPr lang="et-EE" sz="2600" cap="none" dirty="0">
                <a:latin typeface="+mj-lt"/>
              </a:rPr>
              <a:t>Korraline haldusülevaatus – hinnates elamu tehnilist seisukorda ja selle alusel tööettepanekute esitamine juhatusele ja üldkoosolekule;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600" cap="none" dirty="0">
                <a:latin typeface="+mj-lt"/>
              </a:rPr>
              <a:t>•	Kindlal kuupäeval juhatuse poolt fikseeritud näitude edastamine kommunaalteenuste pakkujatele (vajadusel);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600" cap="none" dirty="0">
                <a:latin typeface="+mj-lt"/>
              </a:rPr>
              <a:t>•	Kuluanalüüs - elamu </a:t>
            </a:r>
            <a:r>
              <a:rPr lang="et-EE" sz="2600" cap="none" dirty="0" err="1">
                <a:latin typeface="+mj-lt"/>
              </a:rPr>
              <a:t>üldarvestite</a:t>
            </a:r>
            <a:r>
              <a:rPr lang="et-EE" sz="2600" cap="none" dirty="0">
                <a:latin typeface="+mj-lt"/>
              </a:rPr>
              <a:t> (vesi, elekter jm) näitude analüüs, tuvastamaks lekkeid või kuritarvitusi;</a:t>
            </a:r>
          </a:p>
          <a:p>
            <a:endParaRPr lang="et-EE" dirty="0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B0309067-5524-498D-96F8-44290D4EB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06.11.2019 Põltsamaa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70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D134142-B31B-4E8C-98A6-FAF7C76D8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cap="none" dirty="0">
                <a:solidFill>
                  <a:srgbClr val="FF0000"/>
                </a:solidFill>
              </a:rPr>
              <a:t>Haldusteenus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DC7FC899-0E74-4C1A-AE17-1290ADF2004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t-EE" dirty="0"/>
              <a:t>•	</a:t>
            </a:r>
            <a:r>
              <a:rPr lang="et-EE" sz="2600" cap="none" dirty="0">
                <a:latin typeface="+mj-lt"/>
              </a:rPr>
              <a:t>Dispetšerteenus (avariitelefon 24 h);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600" cap="none" dirty="0">
                <a:latin typeface="+mj-lt"/>
              </a:rPr>
              <a:t>•	</a:t>
            </a:r>
            <a:r>
              <a:rPr lang="et-EE" sz="2600" cap="none" dirty="0">
                <a:solidFill>
                  <a:srgbClr val="00B050"/>
                </a:solidFill>
                <a:latin typeface="+mj-lt"/>
              </a:rPr>
              <a:t>Avarii lokaliseerimine 2 tunni jooksul, avariiolukorra likvideerimine 	eraldi tasu eest;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600" cap="none" dirty="0">
                <a:solidFill>
                  <a:srgbClr val="00B050"/>
                </a:solidFill>
                <a:latin typeface="+mj-lt"/>
              </a:rPr>
              <a:t>•	Avariiteenuse püsitasu;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600" cap="none" dirty="0">
                <a:latin typeface="+mj-lt"/>
              </a:rPr>
              <a:t>•	Tehnohoolduse korraldamine ja kontroll;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600" cap="none" dirty="0">
                <a:latin typeface="+mj-lt"/>
              </a:rPr>
              <a:t>•	Heakorra korraldamine ja kontroll.</a:t>
            </a:r>
          </a:p>
          <a:p>
            <a:endParaRPr lang="et-EE" dirty="0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A6C0F4D9-8BB5-44BC-888A-04456D464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06.11.2019 Põltsamaa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638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Haldaja versus valitseja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t-EE" sz="3200" cap="none" dirty="0">
                <a:latin typeface="+mj-lt"/>
              </a:rPr>
              <a:t>Haldaja 		29</a:t>
            </a:r>
          </a:p>
          <a:p>
            <a:r>
              <a:rPr lang="et-EE" sz="3200" cap="none" dirty="0">
                <a:latin typeface="+mj-lt"/>
              </a:rPr>
              <a:t>Valitseja		32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06.11.2019 Põltsamaa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21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Tulemus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t-EE" sz="3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Rahulolu</a:t>
            </a:r>
          </a:p>
          <a:p>
            <a:r>
              <a:rPr lang="et-EE" sz="3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Korterelamud korras</a:t>
            </a:r>
          </a:p>
          <a:p>
            <a:r>
              <a:rPr lang="et-EE" sz="3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Ohutus tagatud</a:t>
            </a:r>
          </a:p>
          <a:p>
            <a:endParaRPr lang="et-EE" sz="36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06.11.2019 Põltsamaa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93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6" name="Sisu kohatäide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282" y="2268591"/>
            <a:ext cx="5721441" cy="32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06.11.2019 Põltsamaa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990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t-EE" sz="4000" b="1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sz="quarter" idx="13"/>
          </p:nvPr>
        </p:nvSpPr>
        <p:spPr>
          <a:xfrm>
            <a:off x="905147" y="2203190"/>
            <a:ext cx="10363826" cy="3424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t-EE" sz="4000" b="1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t-EE" sz="40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Igale olukorrale on alati lahendus.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06.11.2019 Põltsamaa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83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cap="none" dirty="0">
                <a:solidFill>
                  <a:srgbClr val="FF0000"/>
                </a:solidFill>
              </a:rPr>
              <a:t>Ole positiivne!</a:t>
            </a:r>
          </a:p>
        </p:txBody>
      </p:sp>
      <p:pic>
        <p:nvPicPr>
          <p:cNvPr id="4" name="Sisu kohatäide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014" y="2475880"/>
            <a:ext cx="5107168" cy="3960000"/>
          </a:xfrm>
        </p:spPr>
      </p:pic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06.11.2019 Põltsamaa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678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sz="66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Tänan kuulamast!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06.11.2019 Põltsamaa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67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81784CE-FC4F-469B-A2A7-E5D495E9A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cap="none" dirty="0">
                <a:solidFill>
                  <a:srgbClr val="FF0000"/>
                </a:solidFill>
              </a:rPr>
              <a:t>Mina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3FC22467-2BC2-4A21-8691-CDD22B634F8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sz="3000" b="1" cap="none" dirty="0">
                <a:latin typeface="+mj-lt"/>
              </a:rPr>
              <a:t>Urve Aron</a:t>
            </a:r>
          </a:p>
          <a:p>
            <a:pPr marL="0" indent="0" algn="ctr">
              <a:buNone/>
            </a:pPr>
            <a:r>
              <a:rPr lang="et-EE" sz="3000" cap="none" dirty="0">
                <a:latin typeface="+mj-lt"/>
              </a:rPr>
              <a:t>haldusdirektor</a:t>
            </a:r>
          </a:p>
          <a:p>
            <a:pPr marL="0" indent="0" algn="ctr">
              <a:buNone/>
            </a:pPr>
            <a:r>
              <a:rPr lang="et-EE" sz="3000" cap="none" dirty="0">
                <a:latin typeface="+mj-lt"/>
              </a:rPr>
              <a:t>atesteeritud kinnisvarahaldur tase 5</a:t>
            </a:r>
          </a:p>
          <a:p>
            <a:pPr marL="0" indent="0" algn="ctr">
              <a:buNone/>
            </a:pPr>
            <a:r>
              <a:rPr lang="et-EE" sz="3000" cap="none" dirty="0">
                <a:latin typeface="+mj-lt"/>
              </a:rPr>
              <a:t>töökogemus aastast 2007</a:t>
            </a:r>
          </a:p>
          <a:p>
            <a:pPr marL="0" indent="0" algn="ctr">
              <a:buNone/>
            </a:pPr>
            <a:endParaRPr lang="et-EE" sz="3000" cap="none" dirty="0">
              <a:latin typeface="+mj-lt"/>
            </a:endParaRPr>
          </a:p>
          <a:p>
            <a:pPr marL="0" indent="0" algn="ctr">
              <a:buNone/>
            </a:pPr>
            <a:endParaRPr lang="et-EE" sz="2600" cap="none" dirty="0">
              <a:latin typeface="+mj-lt"/>
            </a:endParaRP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00224C52-9B5F-4F62-B730-5D88F6552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06.11.2019 Põltsamaa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57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Kollektiiv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t-EE" sz="4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Haldurid  			2</a:t>
            </a:r>
          </a:p>
          <a:p>
            <a:r>
              <a:rPr lang="et-EE" sz="4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Halduri assistent 						</a:t>
            </a:r>
          </a:p>
          <a:p>
            <a:r>
              <a:rPr lang="et-EE" sz="4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Sekretär</a:t>
            </a:r>
          </a:p>
          <a:p>
            <a:r>
              <a:rPr lang="et-EE" sz="4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Raamatupidaja</a:t>
            </a:r>
          </a:p>
          <a:p>
            <a:r>
              <a:rPr lang="et-EE" sz="4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Koristajad   		4</a:t>
            </a:r>
          </a:p>
          <a:p>
            <a:r>
              <a:rPr lang="et-EE" sz="4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Muruniitjad, leheriisujad 2-5 hooajatöödel</a:t>
            </a:r>
            <a:endParaRPr lang="et-EE" sz="34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/>
            <a:endParaRPr lang="et-EE" sz="3400" cap="none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06.11.2019 Põltsamaa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368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Objektid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t-EE" sz="3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Korterelamud</a:t>
            </a:r>
          </a:p>
          <a:p>
            <a:r>
              <a:rPr lang="et-EE" sz="3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Ärihooned</a:t>
            </a:r>
          </a:p>
          <a:p>
            <a:pPr lvl="6"/>
            <a:r>
              <a:rPr lang="et-EE" sz="3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Politsei- ja kohtumaja</a:t>
            </a:r>
          </a:p>
          <a:p>
            <a:pPr lvl="6"/>
            <a:r>
              <a:rPr lang="et-EE" sz="3200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Selver</a:t>
            </a:r>
            <a:endParaRPr lang="et-EE" sz="32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t-EE" sz="3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Jõgeva linna haljasalad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06.11.2019 Põltsamaa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47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korteriühistud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t-EE" dirty="0"/>
          </a:p>
          <a:p>
            <a:endParaRPr lang="et-EE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14815749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06.11.2019 Põltsamaa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74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892896"/>
            <a:ext cx="10058400" cy="5657850"/>
          </a:xfrm>
          <a:prstGeom prst="rect">
            <a:avLst/>
          </a:prstGeom>
        </p:spPr>
      </p:pic>
      <p:sp>
        <p:nvSpPr>
          <p:cNvPr id="3" name="Pealkiri 2"/>
          <p:cNvSpPr>
            <a:spLocks noGrp="1"/>
          </p:cNvSpPr>
          <p:nvPr>
            <p:ph type="title"/>
          </p:nvPr>
        </p:nvSpPr>
        <p:spPr>
          <a:xfrm>
            <a:off x="913775" y="138023"/>
            <a:ext cx="10364451" cy="2128429"/>
          </a:xfrm>
        </p:spPr>
        <p:txBody>
          <a:bodyPr/>
          <a:lstStyle/>
          <a:p>
            <a:r>
              <a:rPr lang="et-EE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Korterelamute asukohad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06.11.2019 Põltsamaa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77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Haldusteenus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quarter" idx="13"/>
          </p:nvPr>
        </p:nvSpPr>
        <p:spPr>
          <a:xfrm>
            <a:off x="798364" y="2050741"/>
            <a:ext cx="10301682" cy="326048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t-EE" sz="2800" dirty="0">
                <a:latin typeface="+mj-lt"/>
              </a:rPr>
              <a:t>•	</a:t>
            </a:r>
            <a:r>
              <a:rPr lang="et-EE" sz="2800" cap="none" dirty="0">
                <a:latin typeface="+mj-lt"/>
              </a:rPr>
              <a:t>Korteriühistu registrikannete esitamine, põhikirja koostamine;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800" cap="none" dirty="0">
                <a:latin typeface="+mj-lt"/>
              </a:rPr>
              <a:t>•	Korteriomanike ja/või elanike registri koostamine ja pidamine;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800" cap="none" dirty="0">
                <a:latin typeface="+mj-lt"/>
              </a:rPr>
              <a:t>•	Üldkoosolekute ettevalmistamine ja korraldamine;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800" cap="none" dirty="0">
                <a:latin typeface="+mj-lt"/>
              </a:rPr>
              <a:t>•	Nõustamine haldusküsimustes 8.00 – 17.00;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800" cap="none" dirty="0">
                <a:latin typeface="+mj-lt"/>
              </a:rPr>
              <a:t>•	Infovahetuse korraldamine;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800" cap="none" dirty="0">
                <a:latin typeface="+mj-lt"/>
              </a:rPr>
              <a:t>•	Korteriomanike jooksvate küsimuste lahendamine;</a:t>
            </a:r>
          </a:p>
          <a:p>
            <a:pPr lvl="0"/>
            <a:endParaRPr lang="et-EE" sz="2800" dirty="0">
              <a:latin typeface="+mj-lt"/>
            </a:endParaRP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06.11.2019 Põltsamaa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364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A40ED47-E3DB-400C-8BCC-CA7D948F5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cap="none" dirty="0">
                <a:solidFill>
                  <a:srgbClr val="FF0000"/>
                </a:solidFill>
              </a:rPr>
              <a:t>Haldusteenus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D67C31D4-2E8B-4A86-8ACC-3969E08F00A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t-EE" sz="2600" cap="none" dirty="0">
                <a:latin typeface="+mj-lt"/>
              </a:rPr>
              <a:t>•	Kirjavahetuse pidamine: kirjade, avaldustele vastuste, teadete 	koostamine jms;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600" cap="none" dirty="0">
                <a:latin typeface="+mj-lt"/>
              </a:rPr>
              <a:t>•	Raamatupidamisteenus;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600" cap="none" dirty="0">
                <a:latin typeface="+mj-lt"/>
              </a:rPr>
              <a:t>•	www.korto.ee renditasu;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600" cap="none" dirty="0">
                <a:latin typeface="+mj-lt"/>
              </a:rPr>
              <a:t>•	Paberkandjal arveid ei edasta igasse postkastidesse;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600" cap="none" dirty="0">
                <a:latin typeface="+mj-lt"/>
              </a:rPr>
              <a:t>•	Lepingute koostamine;</a:t>
            </a:r>
          </a:p>
          <a:p>
            <a:endParaRPr lang="et-EE" sz="2600" cap="none" dirty="0">
              <a:latin typeface="+mj-lt"/>
            </a:endParaRP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9AB2D7DD-1535-41E4-8C94-6AA8B4A5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06.11.2019 Põltsamaa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47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76937B2-5EB0-4D30-BE66-E607E3028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cap="none" dirty="0">
                <a:solidFill>
                  <a:srgbClr val="FF0000"/>
                </a:solidFill>
              </a:rPr>
              <a:t>Haldusteenus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B2CDFAC-7545-4C40-8202-161865F15B5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t-EE" dirty="0"/>
              <a:t>•	</a:t>
            </a:r>
            <a:r>
              <a:rPr lang="et-EE" sz="2600" cap="none" dirty="0">
                <a:latin typeface="+mj-lt"/>
              </a:rPr>
              <a:t>Võlglastega seotud kohtuväline töö (maksete laekumiste jälgimine, 	võlgnevustest teatamine, maksegraafikute koostamine ja nende täitmise 	jälgimine);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600" cap="none" dirty="0">
                <a:latin typeface="+mj-lt"/>
              </a:rPr>
              <a:t>•	Vajadusel dokumentide ettevalmistamine ja materjalide edastamine 	kohtusse võlgnevuste sissenõudmiseks;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600" cap="none" dirty="0">
                <a:latin typeface="+mj-lt"/>
              </a:rPr>
              <a:t>•	Juriidiline teenus;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600" cap="none" dirty="0">
                <a:latin typeface="+mj-lt"/>
              </a:rPr>
              <a:t>•	Arhiivi koostamine ja pidamine;</a:t>
            </a:r>
          </a:p>
          <a:p>
            <a:endParaRPr lang="et-EE" dirty="0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5A86230D-2ADA-453D-8292-B562290A5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06.11.2019 Põltsamaa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40910"/>
      </p:ext>
    </p:extLst>
  </p:cSld>
  <p:clrMapOvr>
    <a:masterClrMapping/>
  </p:clrMapOvr>
</p:sld>
</file>

<file path=ppt/theme/theme1.xml><?xml version="1.0" encoding="utf-8"?>
<a:theme xmlns:a="http://schemas.openxmlformats.org/drawingml/2006/main" name="Piisk">
  <a:themeElements>
    <a:clrScheme name="Piisk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isk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TM04033925[[fn=Piisk]]</Template>
  <TotalTime>798</TotalTime>
  <Words>408</Words>
  <Application>Microsoft Office PowerPoint</Application>
  <PresentationFormat>Laiekraan</PresentationFormat>
  <Paragraphs>86</Paragraphs>
  <Slides>18</Slides>
  <Notes>1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Piisk</vt:lpstr>
      <vt:lpstr>PowerPointi esitlus</vt:lpstr>
      <vt:lpstr>Mina</vt:lpstr>
      <vt:lpstr>Kollektiiv</vt:lpstr>
      <vt:lpstr>Objektid</vt:lpstr>
      <vt:lpstr>korteriühistud</vt:lpstr>
      <vt:lpstr>Korterelamute asukohad</vt:lpstr>
      <vt:lpstr>Haldusteenus</vt:lpstr>
      <vt:lpstr>Haldusteenus</vt:lpstr>
      <vt:lpstr>Haldusteenus</vt:lpstr>
      <vt:lpstr>Haldusteenus</vt:lpstr>
      <vt:lpstr>Haldusteenus</vt:lpstr>
      <vt:lpstr>Haldusteenus</vt:lpstr>
      <vt:lpstr>Haldaja versus valitseja</vt:lpstr>
      <vt:lpstr>Tulemus</vt:lpstr>
      <vt:lpstr>PowerPointi esitlus</vt:lpstr>
      <vt:lpstr>PowerPointi esitlus</vt:lpstr>
      <vt:lpstr>Ole positiivne!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BRP Haldus OÜ</dc:title>
  <dc:creator>Urve</dc:creator>
  <cp:lastModifiedBy>Urve Aron</cp:lastModifiedBy>
  <cp:revision>42</cp:revision>
  <dcterms:created xsi:type="dcterms:W3CDTF">2018-11-16T06:23:22Z</dcterms:created>
  <dcterms:modified xsi:type="dcterms:W3CDTF">2019-11-14T08:50:26Z</dcterms:modified>
</cp:coreProperties>
</file>