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sldIdLst>
    <p:sldId id="256" r:id="rId2"/>
    <p:sldId id="272" r:id="rId3"/>
    <p:sldId id="257" r:id="rId4"/>
    <p:sldId id="258" r:id="rId5"/>
    <p:sldId id="259" r:id="rId6"/>
    <p:sldId id="266" r:id="rId7"/>
    <p:sldId id="260" r:id="rId8"/>
    <p:sldId id="267" r:id="rId9"/>
    <p:sldId id="268" r:id="rId10"/>
    <p:sldId id="261" r:id="rId11"/>
    <p:sldId id="269" r:id="rId12"/>
    <p:sldId id="262" r:id="rId13"/>
    <p:sldId id="270" r:id="rId14"/>
    <p:sldId id="263" r:id="rId15"/>
    <p:sldId id="271" r:id="rId16"/>
    <p:sldId id="264" r:id="rId17"/>
    <p:sldId id="265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eskmine laad 2 – rõh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6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F9204-3F29-4C3A-BA41-3063400202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3393CD-7262-4AC7-80E6-52FE6F3F39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0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D430AE-0210-4E82-AD7B-41B112DE7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11A6662E-FAF4-44BC-88B5-85A7CBFB6D30}" type="datetime1">
              <a:rPr lang="en-US" smtClean="0"/>
              <a:pPr/>
              <a:t>12/2/2020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21974-7DEC-459D-9642-CB5B59C82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31837-C94E-4B5B-BCF0-110C69EDB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669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ABDD2-E186-4F25-8FDE-D1E875E9C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18CC5B-A7E0-48B1-8329-6533AC76E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05B1B-77FE-4BFC-BF87-87DA989F0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59632-1575-4E14-B53B-3DC3D5ED3947}" type="datetime1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8531E-1B90-4631-BD37-4BB1DBFAB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A55E8-88DC-4280-8E04-FF50FF8ED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442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60633D-90E4-4F5A-9EBF-DDEC2B0B47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DD3065-FA3D-42C8-BFDA-967C87F4F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C126F-38E2-4425-861F-98ED43228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A6868-2568-4CC9-B302-F37117B01A6E}" type="datetime1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645D8-F22A-4354-A8B3-96E8A2D23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E2295-A616-4D57-8800-7B7E213A8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676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CC1FC-ADE8-488C-A1DA-2FD569FD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02842-38C3-46D6-8527-0F6FE623C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64CF5-F681-40C2-88CC-E02206C9C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5F08A-1E71-4B2B-BB49-E743F2903911}" type="datetime1">
              <a:rPr lang="en-US" smtClean="0"/>
              <a:t>12/2/2020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04753-4FE4-4A6F-99BB-CFFC92E0C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569D1-DB13-4BD9-8BA9-0DEAD98F8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778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0B05-7BF6-4073-9106-FA19E9727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8EE8D7-6B58-4A3F-9DD5-E563D5192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2990E-9F0A-446A-B5B8-459CA8D98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7D9E-721A-44BB-8863-9873FE64DA75}" type="datetime1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68EAA-4377-45FF-9D7C-9E77BC9F2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7FA71-74C3-44B8-A0AC-E18A1E76B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266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71F12-2D88-4F76-AF46-BD5156C12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AA46-E3EB-4704-B019-F90F1E6177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17480F-A530-4D05-9A22-E573FB4BA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B56FDA-C47A-4F4A-A364-BA60A25AB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DA2F-80B8-49CF-99FB-5ABCA53A607A}" type="datetime1">
              <a:rPr lang="en-US" smtClean="0"/>
              <a:t>12/2/2020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26D8DD-6D84-44D4-8A1B-57615B3ED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C8FE31-B577-4017-8AFE-A8BA09596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244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C28C9-B8CC-413F-9FFA-626680E4A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3FE72-9D42-45F5-A37F-B12130388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52600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E3A31D-9B5F-4DE3-B18D-F7F77782EB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666999"/>
            <a:ext cx="5157787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BE1D2D-822C-466C-A7B9-1A2D97366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5260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F13B2C-44CA-49C4-BC84-02AF1638F3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66999"/>
            <a:ext cx="5183188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93CB55-E9C1-4CE6-9B61-81B71475B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52172-E6C9-4B6C-929A-A9DE3837BBF1}" type="datetime1">
              <a:rPr lang="en-US" smtClean="0"/>
              <a:t>12/2/2020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F22318-747B-4EC9-862C-D9FD488CC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FBDDDF-16BD-438D-937D-0E3E30E74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237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92D5F-0BD4-4517-9233-E08AF405B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3523B8-51E3-48B8-BFD8-CE9506198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41CFF-90C9-47B3-9DA1-F2BF8D839F7E}" type="datetime1">
              <a:rPr lang="en-US" smtClean="0"/>
              <a:t>12/2/2020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739B90-5D50-4424-B51D-53C391621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6F9286-3A00-4D3C-A3F0-50AC9045C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568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933BE2-665A-42DA-A3B7-835F81A3F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48FA-06AB-4884-A69B-986B96E68A24}" type="datetime1">
              <a:rPr lang="en-US" smtClean="0"/>
              <a:t>12/2/2020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4DBCBD-AD42-432D-ABA9-20D616AF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140251-3596-4673-B24B-59A6F9ED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85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A81A1-6D8E-4DD6-8E49-DABDE6D10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3F18F-F78D-4A31-A6BC-6552105BC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2C2F4-BDF4-4A4F-AA3D-52692932C2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13850F-5C87-4F08-9658-EAF049B60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7ABA-0172-4F9C-889D-567164F66BCD}" type="datetime1">
              <a:rPr lang="en-US" smtClean="0"/>
              <a:t>12/2/2020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BCE9A-A746-4439-B5D3-966FBC8E5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1D3B51-AA2E-4AA1-8062-A0D476D80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545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02CF7-F453-4B3E-9510-D74797987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E2A1B9-8A2A-4B49-8B79-76D3EEB36B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9FEA03-0EC4-4085-AE63-4AA492D61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05AD5B-0DEA-4C6F-94D2-FAA99F2E5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C6A5B-8AE7-4A41-B5A7-9ADC6686DC18}" type="datetime1">
              <a:rPr lang="en-US" smtClean="0"/>
              <a:t>12/2/2020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DC6744-7CBA-4A1D-8F87-10699F981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AD9048-35FF-4BE9-8157-BE4BAA1C7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004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"/>
            <a:ext cx="12192000" cy="6858004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1CB7E8AE-A3AC-4BB7-A5C6-F00EC697B265}"/>
              </a:ext>
            </a:extLst>
          </p:cNvPr>
          <p:cNvPicPr>
            <a:picLocks noChangeAspect="1"/>
          </p:cNvPicPr>
          <p:nvPr/>
        </p:nvPicPr>
        <p:blipFill>
          <a:blip r:embed="rId1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1392401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984D45-0ED3-4D03-8E44-5E355C913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54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687D6E-D1E9-489C-9AA9-3575C39BA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49450"/>
            <a:ext cx="10515600" cy="4195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64E9C-08EE-4B1B-B3FC-D6D997F4EA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24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fld id="{57E0CF6C-748E-4B7A-BC8B-3011EF78ED13}" type="datetime1">
              <a:rPr lang="en-US" smtClean="0"/>
              <a:pPr/>
              <a:t>12/2/2020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0A1F1-38FE-4C27-81E6-A43A54793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2460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6B39A-FFD8-42EF-ADC7-7DB3B302F8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24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258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8">
            <a:extLst>
              <a:ext uri="{FF2B5EF4-FFF2-40B4-BE49-F238E27FC236}">
                <a16:creationId xmlns:a16="http://schemas.microsoft.com/office/drawing/2014/main" id="{37FDDF72-DE39-4F99-A3C1-DD9D7815D7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8" name="Rectangle 10">
            <a:extLst>
              <a:ext uri="{FF2B5EF4-FFF2-40B4-BE49-F238E27FC236}">
                <a16:creationId xmlns:a16="http://schemas.microsoft.com/office/drawing/2014/main" id="{5E4ECE80-3AD1-450C-B62A-98788F1939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9" name="Rectangle 12">
            <a:extLst>
              <a:ext uri="{FF2B5EF4-FFF2-40B4-BE49-F238E27FC236}">
                <a16:creationId xmlns:a16="http://schemas.microsoft.com/office/drawing/2014/main" id="{C4056FD6-9767-4B1A-ACC2-9883F6A5B8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79928" cy="6858000"/>
          </a:xfrm>
          <a:prstGeom prst="rect">
            <a:avLst/>
          </a:prstGeom>
          <a:blipFill dpi="0" rotWithShape="1">
            <a:blip r:embed="rId2">
              <a:alphaModFix amt="20000"/>
            </a:blip>
            <a:srcRect/>
            <a:tile tx="88900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0" name="Picture 3">
            <a:extLst>
              <a:ext uri="{FF2B5EF4-FFF2-40B4-BE49-F238E27FC236}">
                <a16:creationId xmlns:a16="http://schemas.microsoft.com/office/drawing/2014/main" id="{46D9FD25-BA4F-4E47-90D5-C8FF6591F67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70000"/>
          </a:blip>
          <a:srcRect r="-1" b="15725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2" name="Pealkiri 1">
            <a:extLst>
              <a:ext uri="{FF2B5EF4-FFF2-40B4-BE49-F238E27FC236}">
                <a16:creationId xmlns:a16="http://schemas.microsoft.com/office/drawing/2014/main" id="{B849AD21-1028-4EEB-A8B9-5400A4A1B5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6275" y="744909"/>
            <a:ext cx="10190071" cy="3145855"/>
          </a:xfrm>
        </p:spPr>
        <p:txBody>
          <a:bodyPr anchor="b">
            <a:normAutofit/>
          </a:bodyPr>
          <a:lstStyle/>
          <a:p>
            <a:r>
              <a:rPr lang="et-EE" sz="5200" dirty="0">
                <a:solidFill>
                  <a:srgbClr val="FFFFFF"/>
                </a:solidFill>
              </a:rPr>
              <a:t>Põltsamaa valla haridusvõrgu ümberkorraldamine</a:t>
            </a:r>
          </a:p>
        </p:txBody>
      </p:sp>
      <p:sp>
        <p:nvSpPr>
          <p:cNvPr id="3" name="Alapealkiri 2">
            <a:extLst>
              <a:ext uri="{FF2B5EF4-FFF2-40B4-BE49-F238E27FC236}">
                <a16:creationId xmlns:a16="http://schemas.microsoft.com/office/drawing/2014/main" id="{B90F0BB4-29DE-4BE4-AC2D-1F389A449F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8708" y="4069780"/>
            <a:ext cx="9781327" cy="2056617"/>
          </a:xfrm>
        </p:spPr>
        <p:txBody>
          <a:bodyPr anchor="t">
            <a:normAutofit/>
          </a:bodyPr>
          <a:lstStyle/>
          <a:p>
            <a:r>
              <a:rPr lang="et-EE" sz="2200" dirty="0">
                <a:solidFill>
                  <a:srgbClr val="FFFFFF"/>
                </a:solidFill>
              </a:rPr>
              <a:t>30.11.2020</a:t>
            </a:r>
          </a:p>
        </p:txBody>
      </p:sp>
    </p:spTree>
    <p:extLst>
      <p:ext uri="{BB962C8B-B14F-4D97-AF65-F5344CB8AC3E}">
        <p14:creationId xmlns:p14="http://schemas.microsoft.com/office/powerpoint/2010/main" val="31325025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AA71CE3F-90B6-4424-B6F6-7649F0BE4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 err="1"/>
              <a:t>Esku-Kamari</a:t>
            </a:r>
            <a:r>
              <a:rPr lang="et-EE" dirty="0"/>
              <a:t> Kooli ümberkorraldamine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BDBE9E30-FB1D-4BD1-9CD2-11821A7039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t-EE" dirty="0"/>
              <a:t>Jaotada 31. augustist 2021 </a:t>
            </a:r>
            <a:r>
              <a:rPr lang="et-EE" dirty="0" err="1"/>
              <a:t>Esku-Kamari</a:t>
            </a:r>
            <a:r>
              <a:rPr lang="et-EE" dirty="0"/>
              <a:t> Kool, mis on lasteaed-põhikool, kaheks eraldi üksuseks – lasteaiaks ja põhikooliks.</a:t>
            </a:r>
          </a:p>
          <a:p>
            <a:r>
              <a:rPr lang="et-EE" dirty="0"/>
              <a:t>Liita 1. septembrist 2021 </a:t>
            </a:r>
            <a:r>
              <a:rPr lang="et-EE" dirty="0" err="1"/>
              <a:t>Esku-Kamari</a:t>
            </a:r>
            <a:r>
              <a:rPr lang="et-EE" dirty="0"/>
              <a:t> Kooli kooliosa Põltsamaa </a:t>
            </a:r>
            <a:r>
              <a:rPr lang="et-EE" dirty="0" err="1"/>
              <a:t>Ühisgümnaasiumiga</a:t>
            </a:r>
            <a:r>
              <a:rPr lang="et-EE" dirty="0"/>
              <a:t> (registrikood 75003128).</a:t>
            </a:r>
          </a:p>
          <a:p>
            <a:r>
              <a:rPr lang="et-EE" dirty="0"/>
              <a:t>Liita 1. septembrist 2021 </a:t>
            </a:r>
            <a:r>
              <a:rPr lang="et-EE" dirty="0" err="1"/>
              <a:t>Esku-Kamari</a:t>
            </a:r>
            <a:r>
              <a:rPr lang="et-EE" dirty="0"/>
              <a:t> Kooli lasteaiaosa Põltsamaa Valla Lasteaiaga.</a:t>
            </a:r>
          </a:p>
          <a:p>
            <a:r>
              <a:rPr lang="et-EE" dirty="0"/>
              <a:t>Lõpetada 31. augustil 2021 </a:t>
            </a:r>
            <a:r>
              <a:rPr lang="et-EE" dirty="0" err="1"/>
              <a:t>Esku-Kamari</a:t>
            </a:r>
            <a:r>
              <a:rPr lang="et-EE" dirty="0"/>
              <a:t> Kooli tegevus iseseisva asutusena.</a:t>
            </a:r>
          </a:p>
        </p:txBody>
      </p:sp>
    </p:spTree>
    <p:extLst>
      <p:ext uri="{BB962C8B-B14F-4D97-AF65-F5344CB8AC3E}">
        <p14:creationId xmlns:p14="http://schemas.microsoft.com/office/powerpoint/2010/main" val="27194691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6E1181E0-A27D-4B5F-9344-9E4054C30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 err="1"/>
              <a:t>Esku-Kamari</a:t>
            </a:r>
            <a:r>
              <a:rPr lang="et-EE" dirty="0"/>
              <a:t> Kooli ümberkorraldamine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C1E1A0D9-F672-49C2-AE4B-4E984DACE4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t-EE" dirty="0" err="1"/>
              <a:t>Esku</a:t>
            </a:r>
            <a:r>
              <a:rPr lang="et-EE" dirty="0"/>
              <a:t> kooli õppekoht suletaks. Õpilased viiakse üle Põltsamaa ÜG Põltsamaa õppekohta. Vanemad võivad soovi korral valida ka muid Põltsamaa ÜG õppekohti.</a:t>
            </a:r>
          </a:p>
          <a:p>
            <a:r>
              <a:rPr lang="et-EE" dirty="0" err="1"/>
              <a:t>Eskus</a:t>
            </a:r>
            <a:r>
              <a:rPr lang="et-EE" dirty="0"/>
              <a:t> jätkab Põltsamaa Valla Lasteaia õppekoht.</a:t>
            </a:r>
          </a:p>
          <a:p>
            <a:r>
              <a:rPr lang="et-EE" dirty="0"/>
              <a:t>Võimalik rahaline kokkuhoid: kui </a:t>
            </a:r>
            <a:r>
              <a:rPr lang="et-EE" dirty="0" err="1"/>
              <a:t>Esku-Kamari</a:t>
            </a:r>
            <a:r>
              <a:rPr lang="et-EE" dirty="0"/>
              <a:t> Kooli kooliosa liidetakse Põltsamaa </a:t>
            </a:r>
            <a:r>
              <a:rPr lang="et-EE" dirty="0" err="1"/>
              <a:t>Ühisgümnaasiumiga</a:t>
            </a:r>
            <a:r>
              <a:rPr lang="et-EE" dirty="0"/>
              <a:t> ja </a:t>
            </a:r>
            <a:r>
              <a:rPr lang="et-EE" dirty="0" err="1"/>
              <a:t>Esku</a:t>
            </a:r>
            <a:r>
              <a:rPr lang="et-EE" dirty="0"/>
              <a:t> õppekoht suletakse, siis on võimalik rahaline kokkuhoid palgavahenditelt 44 000 eurot (praegu 2,1 õpetaja ametikohta). Väike kokkuhoid saavutatakse ka lasteaias mudeli 1+1+1 (õpetaja + assistent + õpetaja abi) rakendamisel (praegu 1 rühm, töötab 2 õpetajat ja 2 abi) ning administratiivtöökoha kadumisel (juhiabi).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823229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C98673F8-A3E4-4707-98B3-4073C40F6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/>
              <a:t>Lustivere Põhikooli </a:t>
            </a:r>
            <a:r>
              <a:rPr lang="et-EE" dirty="0" err="1"/>
              <a:t>ümberkorrldamine</a:t>
            </a:r>
            <a:endParaRPr lang="et-EE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7019AD42-0F76-4913-AF92-858DB9C869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t-EE" dirty="0"/>
              <a:t>Jaotada 31. augustist 2021 Lustivere Põhikool mis on lasteaed-põhikool, kaheks eraldi üksuseks – lasteaiaks ja põhikooliks.</a:t>
            </a:r>
          </a:p>
          <a:p>
            <a:r>
              <a:rPr lang="et-EE" dirty="0"/>
              <a:t>Liita 1. septembrist 2021 Lustivere Põhikooli kooliosa Põltsamaa </a:t>
            </a:r>
            <a:r>
              <a:rPr lang="et-EE" dirty="0" err="1"/>
              <a:t>Ühisgümnaasiumiga</a:t>
            </a:r>
            <a:r>
              <a:rPr lang="et-EE" dirty="0"/>
              <a:t> (registrikood 75003128).</a:t>
            </a:r>
          </a:p>
          <a:p>
            <a:r>
              <a:rPr lang="et-EE" dirty="0"/>
              <a:t>Liita 1. septembrist 2021 Lustivere Põhikooli lasteaiaosa Põltsamaa Valla Lasteaiaga.</a:t>
            </a:r>
          </a:p>
          <a:p>
            <a:r>
              <a:rPr lang="et-EE" dirty="0"/>
              <a:t>Lõpetada 31. augustil 2021 Lustivere Põhikooli tegevus iseseisva asutusena.</a:t>
            </a:r>
          </a:p>
        </p:txBody>
      </p:sp>
    </p:spTree>
    <p:extLst>
      <p:ext uri="{BB962C8B-B14F-4D97-AF65-F5344CB8AC3E}">
        <p14:creationId xmlns:p14="http://schemas.microsoft.com/office/powerpoint/2010/main" val="20719566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3A96056F-B183-4229-B576-7F2C08EDBE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/>
              <a:t>Lustivere Põhikooli </a:t>
            </a:r>
            <a:r>
              <a:rPr lang="et-EE" dirty="0" err="1"/>
              <a:t>ümberkorrldamine</a:t>
            </a:r>
            <a:endParaRPr lang="et-EE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14EFB768-D95D-4FAC-9C7A-8AC584DA99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t-EE" dirty="0"/>
              <a:t>Lustiverre jääb Põltsamaa ÜG 3-klassiline õppekoht.</a:t>
            </a:r>
          </a:p>
          <a:p>
            <a:r>
              <a:rPr lang="et-EE" dirty="0"/>
              <a:t>4.-9. klassi õpilased viiakse üle Põltsamaa ÜG Põltsamaa õppekohta. Soovi korral saavad õpilased jätkata õpinguid ka teistes Põltsamaa ÜG õppekohtades.</a:t>
            </a:r>
          </a:p>
          <a:p>
            <a:r>
              <a:rPr lang="et-EE" dirty="0"/>
              <a:t>Lasteaed jätkab Põltsamaa Valla Lasteaia õppekohana.</a:t>
            </a:r>
          </a:p>
          <a:p>
            <a:r>
              <a:rPr lang="et-EE" dirty="0"/>
              <a:t>Võimalik rahaline kokkuhoid: kui Lustivere Põhikooli kooliosa liidetakse Põltsamaa </a:t>
            </a:r>
            <a:r>
              <a:rPr lang="et-EE" dirty="0" err="1"/>
              <a:t>Ühisgümnaasiumiga</a:t>
            </a:r>
            <a:r>
              <a:rPr lang="et-EE" dirty="0"/>
              <a:t> ja Lustiverre jääb 3-klassiline õppekoht, siis on võimalik rahaline kokkuhoid pedagoogide ja tugipersonali palgavahenditelt umbes 235 000 eurot. Väike kokkuhoid saavutatakse ka lasteaias mudeli 1+1+1 (õpetaja + assistent + õpetaja abi) rakendamisel ja administratiivtöökohtade kadumisel ning juhtimise ümberkorraldamisel.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6257398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5698E63B-C83F-4F2B-AB08-B6630FABF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 err="1"/>
              <a:t>Pisisaare</a:t>
            </a:r>
            <a:r>
              <a:rPr lang="et-EE" dirty="0"/>
              <a:t> Algkooli ümberkorraldamine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77320207-1803-44AC-9A32-FDCEF57E7D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t-EE" dirty="0"/>
              <a:t>Jaotada 31. augustist 2021 </a:t>
            </a:r>
            <a:r>
              <a:rPr lang="et-EE" dirty="0" err="1"/>
              <a:t>Pisisaare</a:t>
            </a:r>
            <a:r>
              <a:rPr lang="et-EE" dirty="0"/>
              <a:t> Algkool, mis on lasteaed-põhikool, kaheks eraldi üksuseks – lasteaiaks ja põhikooliks.</a:t>
            </a:r>
          </a:p>
          <a:p>
            <a:r>
              <a:rPr lang="et-EE" dirty="0"/>
              <a:t>Liita 1. septembrist 2021 </a:t>
            </a:r>
            <a:r>
              <a:rPr lang="et-EE" dirty="0" err="1"/>
              <a:t>Pisisaare</a:t>
            </a:r>
            <a:r>
              <a:rPr lang="et-EE" dirty="0"/>
              <a:t> Algkooli kooliosa Põltsamaa </a:t>
            </a:r>
            <a:r>
              <a:rPr lang="et-EE" dirty="0" err="1"/>
              <a:t>Ühisgümnaasiumiga</a:t>
            </a:r>
            <a:r>
              <a:rPr lang="et-EE" dirty="0"/>
              <a:t> (registrikood 75003128).</a:t>
            </a:r>
          </a:p>
          <a:p>
            <a:r>
              <a:rPr lang="et-EE" dirty="0"/>
              <a:t>Liita 1. septembrist 2021 </a:t>
            </a:r>
            <a:r>
              <a:rPr lang="et-EE" dirty="0" err="1"/>
              <a:t>Pisisaare</a:t>
            </a:r>
            <a:r>
              <a:rPr lang="et-EE" dirty="0"/>
              <a:t> Algkooli lasteaiaosa Põltsamaa Valla Lasteaiaga.</a:t>
            </a:r>
          </a:p>
          <a:p>
            <a:r>
              <a:rPr lang="et-EE" dirty="0"/>
              <a:t>Lõpetada 31. augustil 2021 </a:t>
            </a:r>
            <a:r>
              <a:rPr lang="et-EE" dirty="0" err="1"/>
              <a:t>Pisisaare</a:t>
            </a:r>
            <a:r>
              <a:rPr lang="et-EE" dirty="0"/>
              <a:t> Algkooli tegevus iseseisva asutusena.</a:t>
            </a:r>
          </a:p>
        </p:txBody>
      </p:sp>
    </p:spTree>
    <p:extLst>
      <p:ext uri="{BB962C8B-B14F-4D97-AF65-F5344CB8AC3E}">
        <p14:creationId xmlns:p14="http://schemas.microsoft.com/office/powerpoint/2010/main" val="5037138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B5C38086-BD06-410F-8353-826136BF0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Pisisaare</a:t>
            </a:r>
            <a:r>
              <a:rPr lang="et-EE" dirty="0"/>
              <a:t> Algkooli </a:t>
            </a:r>
            <a:r>
              <a:rPr lang="et-EE" dirty="0" err="1"/>
              <a:t>ümbekorraldamine</a:t>
            </a:r>
            <a:endParaRPr lang="et-EE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1F62CC61-8734-4013-AA46-D85CEBEE6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t-EE" dirty="0" err="1"/>
              <a:t>Pisisaare</a:t>
            </a:r>
            <a:r>
              <a:rPr lang="et-EE" dirty="0"/>
              <a:t> kooli õppekoht suletakse. Õpilased viiakse üle Põltsamaa ÜG Põltsamaa õppekohta. Vanemad võivad soovi korral valida ka muid Põltsamaa ÜG õppekohti.</a:t>
            </a:r>
          </a:p>
          <a:p>
            <a:r>
              <a:rPr lang="et-EE" dirty="0" err="1"/>
              <a:t>Pisisaares</a:t>
            </a:r>
            <a:r>
              <a:rPr lang="et-EE" dirty="0"/>
              <a:t> jätkab Põltsamaa Valla Lasteaia õppekoht.</a:t>
            </a:r>
          </a:p>
          <a:p>
            <a:r>
              <a:rPr lang="et-EE" dirty="0"/>
              <a:t>Võimalik rahaline kokkuhoid: kui </a:t>
            </a:r>
            <a:r>
              <a:rPr lang="et-EE" dirty="0" err="1"/>
              <a:t>Pisisaare</a:t>
            </a:r>
            <a:r>
              <a:rPr lang="et-EE" dirty="0"/>
              <a:t> Algkooli kooliosa liidetakse Põltsamaa </a:t>
            </a:r>
            <a:r>
              <a:rPr lang="et-EE" dirty="0" err="1"/>
              <a:t>Ühisgümnaasiumiga</a:t>
            </a:r>
            <a:r>
              <a:rPr lang="et-EE" dirty="0"/>
              <a:t> ja </a:t>
            </a:r>
            <a:r>
              <a:rPr lang="et-EE" dirty="0" err="1"/>
              <a:t>Pisisaare</a:t>
            </a:r>
            <a:r>
              <a:rPr lang="et-EE" dirty="0"/>
              <a:t> õppekoht suletakse, siis on võimalik rahaline kokkuhoid pedagoogide ja tugipersonali palgavahenditelt umbes 80 000 eurot. Väike kokkuhoid saavutatakse ka lasteaias mudeli 1+1+1 (õpetaja + assistent + õpetaja abi) rakendamisel ja juhtimise ümberkorraldamisel.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041129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DEC507A3-B852-4836-A5BF-33EF21C55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t-EE" dirty="0"/>
              <a:t>Lasteaedade MARI ja Tõruke ümberkorraldamine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310BC743-492C-411B-8C42-C127163ECA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t-EE" dirty="0"/>
              <a:t>Liita 1. septembrist 2021 Lasteaed MARI Põltsamaa Valla Lasteaiaga.</a:t>
            </a:r>
          </a:p>
          <a:p>
            <a:r>
              <a:rPr lang="et-EE" dirty="0"/>
              <a:t>8.2. Lõpetada 31. augustil 2021 Lasteaed MARI tegevus iseseisva asutusena.</a:t>
            </a:r>
          </a:p>
          <a:p>
            <a:r>
              <a:rPr lang="et-EE" dirty="0"/>
              <a:t>Liita 1. septembrist 2021 Põltsamaa Lasteaed Tõruke Põltsamaa Valla Lasteaiaga.</a:t>
            </a:r>
          </a:p>
          <a:p>
            <a:r>
              <a:rPr lang="et-EE" dirty="0"/>
              <a:t>Lõpetada 31. augustil 2021 Põltsamaa Lasteaia Tõruke tegevus iseseisva asutusena.</a:t>
            </a:r>
          </a:p>
        </p:txBody>
      </p:sp>
    </p:spTree>
    <p:extLst>
      <p:ext uri="{BB962C8B-B14F-4D97-AF65-F5344CB8AC3E}">
        <p14:creationId xmlns:p14="http://schemas.microsoft.com/office/powerpoint/2010/main" val="20373485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B72FF8FF-F959-457B-972A-096B685F6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/>
              <a:t>Lasteaedade MARI ja Tõruke ümberkorraldamine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736703D5-AAE0-4D93-BC2F-6B8F9E748C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t-EE" dirty="0"/>
              <a:t>Juba varem, enne haldusreformi ja praegust haridusvõrgu ümberkorraldamist, on kaalutud Lasteaia MARI ja teise Põltsamaa linnas asuva lasteaia, Põltsamaa Lasteaia Tõruke viimist ühise juhtimise alla.</a:t>
            </a:r>
          </a:p>
          <a:p>
            <a:r>
              <a:rPr lang="et-EE" dirty="0"/>
              <a:t>Haridusvõrgu ümberkorraldamise protsessi käigus on jõutud järeldusele, et lasteaedade töökorralduse ühtlustamiseks ja rühmapersonali 1+1+1 (õpetaja + assistent + õpetaja abi) süsteemile üleminekuks on kõige otstarbekam asutada uus lasteaed, kuhu valitakse uus juht ja personal vastavalt õppe-kasvatustegevuse vajadustele. Samuti kujundatakse optimaalne juhtimisstruktuur, mis tagab lasteaia sujuva töötamise, kuid ei koorma liigselt eelarvet.</a:t>
            </a:r>
          </a:p>
        </p:txBody>
      </p:sp>
    </p:spTree>
    <p:extLst>
      <p:ext uri="{BB962C8B-B14F-4D97-AF65-F5344CB8AC3E}">
        <p14:creationId xmlns:p14="http://schemas.microsoft.com/office/powerpoint/2010/main" val="7708422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54F023F1-4F58-4871-8BAE-4503F7796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             Edasised tegevused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7AA1F6C1-CD46-48D8-A41A-F6C5311175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t-EE" sz="2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	Tegevused </a:t>
            </a:r>
            <a:r>
              <a:rPr lang="et-EE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	                                                                                                                                        		  </a:t>
            </a:r>
            <a:r>
              <a:rPr lang="et-EE" sz="2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Aeg </a:t>
            </a:r>
            <a:r>
              <a:rPr lang="et-EE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</a:p>
          <a:p>
            <a:r>
              <a:rPr lang="sv-SE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Haridusasutuste struktuuride väljatöötamine </a:t>
            </a:r>
            <a:r>
              <a:rPr lang="et-EE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                        			</a:t>
            </a:r>
            <a:r>
              <a:rPr lang="sv-SE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Jaanuar 2021 	</a:t>
            </a:r>
          </a:p>
          <a:p>
            <a:r>
              <a:rPr lang="et-EE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Konkursside väljakuulutamine vabadele ametikohtadele 	</a:t>
            </a:r>
          </a:p>
          <a:p>
            <a:r>
              <a:rPr lang="et-EE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Vajaliku dokumentatsiooni ettevalmistamine (põhimäärused, arengukavad, õppekavad). 		Veebruar 2021 	</a:t>
            </a:r>
          </a:p>
          <a:p>
            <a:r>
              <a:rPr lang="fi-FI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Põltsamaa </a:t>
            </a:r>
            <a:r>
              <a:rPr lang="fi-FI" sz="3400" b="0" i="0" u="none" strike="noStrike" baseline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Valla</a:t>
            </a:r>
            <a:r>
              <a:rPr lang="fi-FI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3400" b="0" i="0" u="none" strike="noStrike" baseline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Lasteaia</a:t>
            </a:r>
            <a:r>
              <a:rPr lang="fi-FI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3400" b="0" i="0" u="none" strike="noStrike" baseline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asutamine</a:t>
            </a:r>
            <a:r>
              <a:rPr lang="fi-FI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	</a:t>
            </a:r>
            <a:r>
              <a:rPr lang="et-EE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			</a:t>
            </a:r>
            <a:r>
              <a:rPr lang="fi-FI" sz="3400" b="0" i="0" u="none" strike="noStrike" baseline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Märts</a:t>
            </a:r>
            <a:r>
              <a:rPr lang="fi-FI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2021 	</a:t>
            </a:r>
          </a:p>
          <a:p>
            <a:r>
              <a:rPr lang="fi-FI" sz="3400" b="0" i="0" u="none" strike="noStrike" baseline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Lasteaia</a:t>
            </a:r>
            <a:r>
              <a:rPr lang="fi-FI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3400" b="0" i="0" u="none" strike="noStrike" baseline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dokumentatsiooni</a:t>
            </a:r>
            <a:r>
              <a:rPr lang="fi-FI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3400" b="0" i="0" u="none" strike="noStrike" baseline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esitamine</a:t>
            </a:r>
            <a:r>
              <a:rPr lang="fi-FI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3400" b="0" i="0" u="none" strike="noStrike" baseline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Haridus</a:t>
            </a:r>
            <a:r>
              <a:rPr lang="fi-FI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ja </a:t>
            </a:r>
            <a:r>
              <a:rPr lang="fi-FI" sz="3400" b="0" i="0" u="none" strike="noStrike" baseline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Teadusministeeriumile</a:t>
            </a:r>
            <a:r>
              <a:rPr lang="fi-FI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3400" b="0" i="0" u="none" strike="noStrike" baseline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koolitusloa</a:t>
            </a:r>
            <a:r>
              <a:rPr lang="fi-FI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3400" b="0" i="0" u="none" strike="noStrike" baseline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saamiseks</a:t>
            </a:r>
            <a:r>
              <a:rPr lang="fi-FI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	</a:t>
            </a:r>
          </a:p>
          <a:p>
            <a:r>
              <a:rPr lang="fi-FI" sz="3400" b="0" i="0" u="none" strike="noStrike" baseline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Osapoolte</a:t>
            </a:r>
            <a:r>
              <a:rPr lang="fi-FI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3400" b="0" i="0" u="none" strike="noStrike" baseline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teavitamine</a:t>
            </a:r>
            <a:r>
              <a:rPr lang="fi-FI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3400" b="0" i="0" u="none" strike="noStrike" baseline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asutuste</a:t>
            </a:r>
            <a:r>
              <a:rPr lang="fi-FI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3400" b="0" i="0" u="none" strike="noStrike" baseline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töö</a:t>
            </a:r>
            <a:r>
              <a:rPr lang="fi-FI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3400" b="0" i="0" u="none" strike="noStrike" baseline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ümberkorraldamisest</a:t>
            </a:r>
            <a:r>
              <a:rPr lang="fi-FI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	</a:t>
            </a:r>
          </a:p>
          <a:p>
            <a:r>
              <a:rPr lang="et-EE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Töölepingute korrastamine, töötajate üleviimine, vajadusel koondamisteadete edastamine 	Aprill-juuni 2021 	</a:t>
            </a:r>
          </a:p>
          <a:p>
            <a:r>
              <a:rPr lang="et-EE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Praktilised tegevused haridusasutuste töö ümberkorraldamisel (eelarvete muutmised</a:t>
            </a:r>
            <a:r>
              <a:rPr lang="et-EE" sz="3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		Juuli-august 2021 </a:t>
            </a:r>
            <a:endParaRPr lang="et-EE" sz="3400" b="0" i="0" u="none" strike="noStrike" baseline="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et-EE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registritoimingud, dokumendihaldus jms) 																		</a:t>
            </a:r>
          </a:p>
          <a:p>
            <a:r>
              <a:rPr lang="et-EE" sz="3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Ümberkorraldatud õppeasutused alustavad tööd 					1. september 2021 </a:t>
            </a:r>
            <a:r>
              <a:rPr lang="et-EE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293790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3EDCEFF4-326F-433A-8582-4FA13A220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t-EE" dirty="0"/>
              <a:t>Kaasamine haridusvõrgu ümberkorraldamise protsessis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306EA3B7-AFE4-4864-86B5-4486EF8841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t-EE" dirty="0"/>
              <a:t>Kaasati erinevad huvigrupid (lastevanemad, õpetajad, kogukonnad, õpilasesindused jt).</a:t>
            </a:r>
          </a:p>
          <a:p>
            <a:r>
              <a:rPr lang="et-EE" dirty="0"/>
              <a:t>Töötati huvigruppide sisendi alusel välja haridusvõrgu ümberkorraldamise alternatiivid.</a:t>
            </a:r>
          </a:p>
          <a:p>
            <a:r>
              <a:rPr lang="et-EE" dirty="0"/>
              <a:t>Tutvustati alternatiive kõigile huvilistele 23.09.2020 ja ettepanekuid alternatiivide kohta võeti vastu kuni 12.10 2020.</a:t>
            </a:r>
          </a:p>
          <a:p>
            <a:r>
              <a:rPr lang="et-EE" dirty="0"/>
              <a:t>Hariduskomisjon otsustas lõpliku alternatiivi 22.10.2020</a:t>
            </a:r>
          </a:p>
          <a:p>
            <a:r>
              <a:rPr lang="et-EE" dirty="0"/>
              <a:t>Eelnõu läbis I volikogus  lugemise 19.11.2020.</a:t>
            </a:r>
          </a:p>
          <a:p>
            <a:r>
              <a:rPr lang="et-EE" dirty="0"/>
              <a:t>Eelnõu kohta oodatakse tagasisidet 04.12.2020 kella 12.00-ks</a:t>
            </a:r>
          </a:p>
          <a:p>
            <a:pPr marL="0" indent="0">
              <a:buNone/>
            </a:pPr>
            <a:r>
              <a:rPr lang="et-EE" dirty="0"/>
              <a:t>   kirjalikult meiliaadressile info@poltsamaa.ee</a:t>
            </a:r>
          </a:p>
        </p:txBody>
      </p:sp>
    </p:spTree>
    <p:extLst>
      <p:ext uri="{BB962C8B-B14F-4D97-AF65-F5344CB8AC3E}">
        <p14:creationId xmlns:p14="http://schemas.microsoft.com/office/powerpoint/2010/main" val="3963108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A58CAD5D-21C9-437A-B7EE-FA47D8197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/>
              <a:t>Puurmani Mõisakool ja lasteaed Siilipesa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FAC66D00-E94B-4385-A81A-79B903BE39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t-EE" dirty="0"/>
              <a:t>Liita 1. septembrist 2021 Puurmani Mõisakooliga (registrikood 75025590) Puurmani Lasteaed Siilipesa (registrikood 75025578).</a:t>
            </a:r>
          </a:p>
          <a:p>
            <a:r>
              <a:rPr lang="et-EE" dirty="0"/>
              <a:t>haridusasutuse nimi on Puurmani Mõisakool;</a:t>
            </a:r>
          </a:p>
          <a:p>
            <a:r>
              <a:rPr lang="et-EE" dirty="0"/>
              <a:t>haridusasutuse edaspidine tegutsemise vorm on koolieelne lasteasutus ja põhikool, mis tegutsevad ühe asutusena;</a:t>
            </a:r>
          </a:p>
          <a:p>
            <a:r>
              <a:rPr lang="et-EE" dirty="0"/>
              <a:t>Lõpetada 31. augustil 2021 Puurmani Lasteaed Siilipesa (registrikood 75025578) tegevus.</a:t>
            </a:r>
          </a:p>
        </p:txBody>
      </p:sp>
    </p:spTree>
    <p:extLst>
      <p:ext uri="{BB962C8B-B14F-4D97-AF65-F5344CB8AC3E}">
        <p14:creationId xmlns:p14="http://schemas.microsoft.com/office/powerpoint/2010/main" val="3326538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AA4403C-55D2-4723-A476-2F9C6EF5B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Põltsamaa </a:t>
            </a:r>
            <a:r>
              <a:rPr lang="fi-FI" dirty="0" err="1"/>
              <a:t>valla</a:t>
            </a:r>
            <a:r>
              <a:rPr lang="fi-FI" dirty="0"/>
              <a:t> </a:t>
            </a:r>
            <a:r>
              <a:rPr lang="fi-FI" dirty="0" err="1"/>
              <a:t>munitsipaalasutuse</a:t>
            </a:r>
            <a:r>
              <a:rPr lang="fi-FI" dirty="0"/>
              <a:t> „Põltsamaa </a:t>
            </a:r>
            <a:r>
              <a:rPr lang="fi-FI" dirty="0" err="1"/>
              <a:t>Valla</a:t>
            </a:r>
            <a:r>
              <a:rPr lang="fi-FI" dirty="0"/>
              <a:t> </a:t>
            </a:r>
            <a:r>
              <a:rPr lang="fi-FI" dirty="0" err="1"/>
              <a:t>Lasteaed</a:t>
            </a:r>
            <a:r>
              <a:rPr lang="fi-FI" dirty="0"/>
              <a:t>“ </a:t>
            </a:r>
            <a:r>
              <a:rPr lang="fi-FI" dirty="0" err="1"/>
              <a:t>asutamine</a:t>
            </a:r>
            <a:endParaRPr lang="fi-FI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4D211E10-F982-44CA-B047-81CF41A920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Asutada Põltsamaa valla ametiasutuse hallatav asutus „Põltsamaa Valla Lasteaed“.</a:t>
            </a:r>
          </a:p>
          <a:p>
            <a:r>
              <a:rPr lang="et-EE" dirty="0"/>
              <a:t>Põltsamaa Valla Lasteaed alustab õppe- ja kasvatustegevust 1. septembril 2021.</a:t>
            </a:r>
          </a:p>
        </p:txBody>
      </p:sp>
    </p:spTree>
    <p:extLst>
      <p:ext uri="{BB962C8B-B14F-4D97-AF65-F5344CB8AC3E}">
        <p14:creationId xmlns:p14="http://schemas.microsoft.com/office/powerpoint/2010/main" val="819032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E05BA8EF-70E4-4517-A35A-F888418EC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/>
              <a:t>Adavere Põhikooli ümberkorraldamine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A6CF8D0C-3F91-40A1-B3B3-5A62F74465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t-EE" dirty="0"/>
              <a:t> Jaotada 31. augustist 2021 Adavere Põhikool, mis on lasteaed-põhikool, kaheks eraldi üksuseks – lasteaiaks ja põhikooliks.</a:t>
            </a:r>
          </a:p>
          <a:p>
            <a:r>
              <a:rPr lang="et-EE" dirty="0"/>
              <a:t>Liita 1. septembrist 2021 Adavere Põhikooli kooliosa Põltsamaa </a:t>
            </a:r>
            <a:r>
              <a:rPr lang="et-EE" dirty="0" err="1"/>
              <a:t>Ühisgümnaasiumiga</a:t>
            </a:r>
            <a:r>
              <a:rPr lang="et-EE" dirty="0"/>
              <a:t> (registrikood 75003128).</a:t>
            </a:r>
          </a:p>
          <a:p>
            <a:r>
              <a:rPr lang="et-EE" dirty="0"/>
              <a:t>Liita 1. septembrist 2021 Adavere Põhikooli lasteaiaosa Põltsamaa Valla Lasteaiaga.</a:t>
            </a:r>
          </a:p>
          <a:p>
            <a:r>
              <a:rPr lang="et-EE" dirty="0"/>
              <a:t>Lõpetada 31. augustil 2021 Adavere Põhikooli tegevus iseseisva asutusena.</a:t>
            </a:r>
          </a:p>
        </p:txBody>
      </p:sp>
    </p:spTree>
    <p:extLst>
      <p:ext uri="{BB962C8B-B14F-4D97-AF65-F5344CB8AC3E}">
        <p14:creationId xmlns:p14="http://schemas.microsoft.com/office/powerpoint/2010/main" val="2274631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AB77A4FD-87A9-4AED-88C9-E4AACAA5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/>
              <a:t>Adavere Põhikooli ümberkorraldamine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4D03F21F-1D70-4647-84FF-0989052AB3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t-EE" dirty="0"/>
              <a:t>Kohale jääb 9- klassiline Põltsamaa ÜG õppekoht.</a:t>
            </a:r>
          </a:p>
          <a:p>
            <a:r>
              <a:rPr lang="et-EE" dirty="0"/>
              <a:t>Kohal jääb Põltsamaa Valla Lasteaia õppekoht.</a:t>
            </a:r>
          </a:p>
          <a:p>
            <a:r>
              <a:rPr lang="et-EE" dirty="0"/>
              <a:t>Hariduskomisjoni ettepaneku kohaselt peaks Adavere piirkonnas säilima võimalus õppida kolmes kooliastmes. Põhjuseks on, et Põltsamaa linna ümbruses peaks olema lisaks Põltsamaa linnas asuva Põltsamaa </a:t>
            </a:r>
            <a:r>
              <a:rPr lang="et-EE" dirty="0" err="1"/>
              <a:t>Ühisgümnaasiumile</a:t>
            </a:r>
            <a:r>
              <a:rPr lang="et-EE" dirty="0"/>
              <a:t> võimalus omandada põhiharidust väiksemas õppekohas, sest kõigile õpilastele ei ole õppimine suures koolis vastuvõetav.</a:t>
            </a:r>
          </a:p>
          <a:p>
            <a:r>
              <a:rPr lang="et-EE" dirty="0"/>
              <a:t>Rahaline kokkuhoid ümberkorraldustest – väike.</a:t>
            </a:r>
          </a:p>
        </p:txBody>
      </p:sp>
    </p:spTree>
    <p:extLst>
      <p:ext uri="{BB962C8B-B14F-4D97-AF65-F5344CB8AC3E}">
        <p14:creationId xmlns:p14="http://schemas.microsoft.com/office/powerpoint/2010/main" val="4259411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B200D59A-0C5A-4C6F-AAA3-A894207F0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t-EE" dirty="0"/>
              <a:t>Aidu Lasteaed-Algkooli ümberkorraldamine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133D54AE-24EA-40C0-8321-D8E09B5ECB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t-EE" dirty="0"/>
              <a:t>Jaotada 31. augustist 2021 Aidu Lasteaed-Algkool, mis on lasteaed-põhikool, kaheks eraldi üksuseks – lasteaiaks ja põhikooliks.</a:t>
            </a:r>
          </a:p>
          <a:p>
            <a:r>
              <a:rPr lang="et-EE" dirty="0"/>
              <a:t>Liita 1. septembrist 2021 Aidu Lasteaed-Algkooli kooliosa Põltsamaa </a:t>
            </a:r>
            <a:r>
              <a:rPr lang="et-EE" dirty="0" err="1"/>
              <a:t>Ühisgümnaasiumiga</a:t>
            </a:r>
            <a:r>
              <a:rPr lang="et-EE" dirty="0"/>
              <a:t> (registrikood 75003128).</a:t>
            </a:r>
          </a:p>
          <a:p>
            <a:r>
              <a:rPr lang="et-EE" dirty="0"/>
              <a:t>Liita 1. septembrist 2021 Aidu Lasteaed-Algkooli lasteaiaosa Põltsamaa Valla Lasteaiaga.</a:t>
            </a:r>
          </a:p>
          <a:p>
            <a:r>
              <a:rPr lang="et-EE" dirty="0"/>
              <a:t>Lõpetada 31. augustil 2021 Aidu Lasteaed-Algkool tegevus iseseisva asutusena.</a:t>
            </a:r>
          </a:p>
        </p:txBody>
      </p:sp>
    </p:spTree>
    <p:extLst>
      <p:ext uri="{BB962C8B-B14F-4D97-AF65-F5344CB8AC3E}">
        <p14:creationId xmlns:p14="http://schemas.microsoft.com/office/powerpoint/2010/main" val="21371872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E7122DEF-4F68-476F-9F48-2081BCC06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t-EE" dirty="0"/>
              <a:t>Aidu Lasteaed-Algkooli ümberkorraldamine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A76B60A7-9BCD-4E9F-B5C2-898A7E829D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t-EE" dirty="0"/>
              <a:t>Kooliosa liidetakse 1. septembrist 2021 Põltsamaa </a:t>
            </a:r>
            <a:r>
              <a:rPr lang="et-EE" dirty="0" err="1"/>
              <a:t>Ühisgümnaasiumiga</a:t>
            </a:r>
            <a:r>
              <a:rPr lang="et-EE" dirty="0"/>
              <a:t> ja jätkab Põltsamaa </a:t>
            </a:r>
            <a:r>
              <a:rPr lang="et-EE" dirty="0" err="1"/>
              <a:t>Ühisgümnaasiumi</a:t>
            </a:r>
            <a:r>
              <a:rPr lang="et-EE" dirty="0"/>
              <a:t> õppekohana (2021/2022. õppeaastal 4-klassilisena, 2022/2023. õppeaastast 3-klassilisena).</a:t>
            </a:r>
          </a:p>
          <a:p>
            <a:r>
              <a:rPr lang="et-EE" dirty="0" err="1"/>
              <a:t>Lateaed</a:t>
            </a:r>
            <a:r>
              <a:rPr lang="et-EE" dirty="0"/>
              <a:t> jätkab Põltsamaa Valla Lasteaia õppekohana.</a:t>
            </a:r>
          </a:p>
          <a:p>
            <a:r>
              <a:rPr lang="et-EE" dirty="0"/>
              <a:t>Esialgsed haridusvõrgu korrastamise alternatiivid nägid ette Aidu Lasteaed-Algkooli kooliosa sulgemist, kuid esitati kaks ettepanekut kooliosa säilitamiseks põhjusel, et piirkonda on lisandunud töökohti, mis võiks potentsiaalselt kasvatada elanike arvu.</a:t>
            </a:r>
          </a:p>
          <a:p>
            <a:endParaRPr lang="et-EE" dirty="0"/>
          </a:p>
          <a:p>
            <a:endParaRPr lang="et-EE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40703111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6AE23746-34B9-42B8-A1C3-0E4300140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t-EE" dirty="0"/>
              <a:t>Aidu Lasteaed-Algkooli ümberkorraldamine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B13A6163-1BFB-4A32-AFAC-FE451EAD0D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t-EE" dirty="0"/>
              <a:t>Võimalik rahaline kokkuhoid: kui Aidu kooliosa jääb Põltsamaa </a:t>
            </a:r>
            <a:r>
              <a:rPr lang="et-EE" dirty="0" err="1"/>
              <a:t>Ühisgümnaasiumi</a:t>
            </a:r>
            <a:r>
              <a:rPr lang="et-EE" dirty="0"/>
              <a:t> </a:t>
            </a:r>
            <a:r>
              <a:rPr lang="et-EE" dirty="0" err="1"/>
              <a:t>Vägari</a:t>
            </a:r>
            <a:r>
              <a:rPr lang="et-EE" dirty="0"/>
              <a:t> 3-klassiliseks õppekohaks, ja 2021/2022. õppeaastal antakse võimalus 4. klassil (praegu 3. klass) kool lõpetada, siis alates 2022/2023. õppeaastast on võimalik rahaline kokkuhoid palgavahenditelt umbes 14 000 eurot. Väike kokkuhoid saavutatakse ka lasteaias mudeli 1+1+1 (õpetaja + assistent + õpetaja abi) rakendamisel (praegu 1 rühm, 2 õpetajat ja 1,25 abi). Samuti annab kokkuhoidu juhtimise ümberkorraldamine (praegu 0,4 direktori ametikohta).</a:t>
            </a:r>
          </a:p>
        </p:txBody>
      </p:sp>
    </p:spTree>
    <p:extLst>
      <p:ext uri="{BB962C8B-B14F-4D97-AF65-F5344CB8AC3E}">
        <p14:creationId xmlns:p14="http://schemas.microsoft.com/office/powerpoint/2010/main" val="1930505964"/>
      </p:ext>
    </p:extLst>
  </p:cSld>
  <p:clrMapOvr>
    <a:masterClrMapping/>
  </p:clrMapOvr>
</p:sld>
</file>

<file path=ppt/theme/theme1.xml><?xml version="1.0" encoding="utf-8"?>
<a:theme xmlns:a="http://schemas.openxmlformats.org/drawingml/2006/main" name="BlockprintVTI">
  <a:themeElements>
    <a:clrScheme name="AnalogousFromDarkSeedLeftStep">
      <a:dk1>
        <a:srgbClr val="000000"/>
      </a:dk1>
      <a:lt1>
        <a:srgbClr val="FFFFFF"/>
      </a:lt1>
      <a:dk2>
        <a:srgbClr val="213B37"/>
      </a:dk2>
      <a:lt2>
        <a:srgbClr val="E8E5E2"/>
      </a:lt2>
      <a:accent1>
        <a:srgbClr val="297FE7"/>
      </a:accent1>
      <a:accent2>
        <a:srgbClr val="16B3CB"/>
      </a:accent2>
      <a:accent3>
        <a:srgbClr val="20B68B"/>
      </a:accent3>
      <a:accent4>
        <a:srgbClr val="14BA45"/>
      </a:accent4>
      <a:accent5>
        <a:srgbClr val="34BB21"/>
      </a:accent5>
      <a:accent6>
        <a:srgbClr val="69B414"/>
      </a:accent6>
      <a:hlink>
        <a:srgbClr val="329636"/>
      </a:hlink>
      <a:folHlink>
        <a:srgbClr val="7F7F7F"/>
      </a:folHlink>
    </a:clrScheme>
    <a:fontScheme name="Custom 56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ckprintVTI" id="{AA8C8908-6BA4-477C-AEA4-CB6C32A1FE3B}" vid="{36392749-7C1D-4938-93BB-440CD2A1B0A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1242</Words>
  <Application>Microsoft Office PowerPoint</Application>
  <PresentationFormat>Laiekraan</PresentationFormat>
  <Paragraphs>88</Paragraphs>
  <Slides>18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5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18</vt:i4>
      </vt:variant>
    </vt:vector>
  </HeadingPairs>
  <TitlesOfParts>
    <vt:vector size="24" baseType="lpstr">
      <vt:lpstr>Arial</vt:lpstr>
      <vt:lpstr>Avenir Next LT Pro</vt:lpstr>
      <vt:lpstr>AvenirNext LT Pro Medium</vt:lpstr>
      <vt:lpstr>Tahoma</vt:lpstr>
      <vt:lpstr>Times New Roman</vt:lpstr>
      <vt:lpstr>BlockprintVTI</vt:lpstr>
      <vt:lpstr>Põltsamaa valla haridusvõrgu ümberkorraldamine</vt:lpstr>
      <vt:lpstr>Kaasamine haridusvõrgu ümberkorraldamise protsessis</vt:lpstr>
      <vt:lpstr>Puurmani Mõisakool ja lasteaed Siilipesa</vt:lpstr>
      <vt:lpstr>Põltsamaa valla munitsipaalasutuse „Põltsamaa Valla Lasteaed“ asutamine</vt:lpstr>
      <vt:lpstr>Adavere Põhikooli ümberkorraldamine</vt:lpstr>
      <vt:lpstr>Adavere Põhikooli ümberkorraldamine</vt:lpstr>
      <vt:lpstr>Aidu Lasteaed-Algkooli ümberkorraldamine</vt:lpstr>
      <vt:lpstr>Aidu Lasteaed-Algkooli ümberkorraldamine</vt:lpstr>
      <vt:lpstr>Aidu Lasteaed-Algkooli ümberkorraldamine</vt:lpstr>
      <vt:lpstr>Esku-Kamari Kooli ümberkorraldamine</vt:lpstr>
      <vt:lpstr>Esku-Kamari Kooli ümberkorraldamine</vt:lpstr>
      <vt:lpstr>Lustivere Põhikooli ümberkorrldamine</vt:lpstr>
      <vt:lpstr>Lustivere Põhikooli ümberkorrldamine</vt:lpstr>
      <vt:lpstr>Pisisaare Algkooli ümberkorraldamine</vt:lpstr>
      <vt:lpstr>Pisisaare Algkooli ümbekorraldamine</vt:lpstr>
      <vt:lpstr>Lasteaedade MARI ja Tõruke ümberkorraldamine</vt:lpstr>
      <vt:lpstr>Lasteaedade MARI ja Tõruke ümberkorraldamine</vt:lpstr>
      <vt:lpstr>             Edasised tegevused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Põltsamaa valla haridusvõrgu ümberkorraldamine</dc:title>
  <dc:creator>Silja Peters</dc:creator>
  <cp:lastModifiedBy>Raivo Suni</cp:lastModifiedBy>
  <cp:revision>8</cp:revision>
  <dcterms:created xsi:type="dcterms:W3CDTF">2020-11-30T13:48:37Z</dcterms:created>
  <dcterms:modified xsi:type="dcterms:W3CDTF">2020-12-02T08:28:28Z</dcterms:modified>
</cp:coreProperties>
</file>